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Roboto Thin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Google Sans"/>
      <p:regular r:id="rId51"/>
      <p:bold r:id="rId52"/>
      <p:italic r:id="rId53"/>
      <p:boldItalic r:id="rId54"/>
    </p:embeddedFont>
    <p:embeddedFont>
      <p:font typeface="Google Sans Medium"/>
      <p:regular r:id="rId55"/>
      <p:bold r:id="rId56"/>
      <p:italic r:id="rId57"/>
      <p:boldItalic r:id="rId58"/>
    </p:embeddedFont>
    <p:embeddedFont>
      <p:font typeface="Helvetica Neue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obotoThin-bold.fntdata"/><Relationship Id="rId43" Type="http://schemas.openxmlformats.org/officeDocument/2006/relationships/font" Target="fonts/RobotoThin-regular.fntdata"/><Relationship Id="rId46" Type="http://schemas.openxmlformats.org/officeDocument/2006/relationships/font" Target="fonts/RobotoThin-boldItalic.fntdata"/><Relationship Id="rId45" Type="http://schemas.openxmlformats.org/officeDocument/2006/relationships/font" Target="fonts/RobotoThin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oogleSans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GoogleSans-italic.fntdata"/><Relationship Id="rId52" Type="http://schemas.openxmlformats.org/officeDocument/2006/relationships/font" Target="fonts/GoogleSans-bold.fntdata"/><Relationship Id="rId11" Type="http://schemas.openxmlformats.org/officeDocument/2006/relationships/slide" Target="slides/slide7.xml"/><Relationship Id="rId55" Type="http://schemas.openxmlformats.org/officeDocument/2006/relationships/font" Target="fonts/GoogleSansMedium-regular.fntdata"/><Relationship Id="rId10" Type="http://schemas.openxmlformats.org/officeDocument/2006/relationships/slide" Target="slides/slide6.xml"/><Relationship Id="rId54" Type="http://schemas.openxmlformats.org/officeDocument/2006/relationships/font" Target="fonts/GoogleSans-boldItalic.fntdata"/><Relationship Id="rId13" Type="http://schemas.openxmlformats.org/officeDocument/2006/relationships/slide" Target="slides/slide9.xml"/><Relationship Id="rId57" Type="http://schemas.openxmlformats.org/officeDocument/2006/relationships/font" Target="fonts/GoogleSansMedium-italic.fntdata"/><Relationship Id="rId12" Type="http://schemas.openxmlformats.org/officeDocument/2006/relationships/slide" Target="slides/slide8.xml"/><Relationship Id="rId56" Type="http://schemas.openxmlformats.org/officeDocument/2006/relationships/font" Target="fonts/GoogleSansMedium-bold.fntdata"/><Relationship Id="rId15" Type="http://schemas.openxmlformats.org/officeDocument/2006/relationships/slide" Target="slides/slide11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10.xml"/><Relationship Id="rId58" Type="http://schemas.openxmlformats.org/officeDocument/2006/relationships/font" Target="fonts/GoogleSans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false+positive&amp;i=2985145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false+positive&amp;i=2985145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4ca29c69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4ca29c69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c8bac527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c8bac527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https://thenounproject.com/search/?q=false+positive&amp;i=2985145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b50d745b3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b50d745b3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4D5156"/>
                </a:solidFill>
                <a:highlight>
                  <a:srgbClr val="FFFFFF"/>
                </a:highlight>
              </a:rPr>
              <a:t> receiver operating characteristic curve, or ROC curve, is a graphical plot that illustrates the diagnostic ability of a binary classifier system as its discrimination threshold is varied. </a:t>
            </a:r>
            <a:endParaRPr sz="2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c8bac527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c8bac527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4D5156"/>
                </a:solidFill>
                <a:highlight>
                  <a:srgbClr val="FFFFFF"/>
                </a:highlight>
              </a:rPr>
              <a:t> receiver operating characteristic curve, or ROC curve, is a graphical plot that illustrates the diagnostic ability of a binary classifier system as its discrimination threshold is varied. </a:t>
            </a:r>
            <a:endParaRPr sz="1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2681f37ff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2681f37ff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b50d745b3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b50d745b3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2681f37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2681f37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2681f37f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2681f37f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b50d745b3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b50d745b3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b50d745b3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b50d745b3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2681f37f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2681f37f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8bac52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8bac52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now moving to designing a model!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c8bac527c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c8bac527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3-5-3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Humans: https://thenounproject.com/search/?q=mom+kid&amp;i=29968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2681f37f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2681f37f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2681f37ff_2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2681f37ff_2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2681f37ff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2681f37ff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2681f37ff_2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2681f37ff_2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2681f37ff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2681f37ff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2681f37ff_2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2681f37ff_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2681f37ff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2681f37ff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2681f37ff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2681f37ff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2681f37ff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2681f37ff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c8bac527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c8bac527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now moving to designing a model!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a2681f37ff_2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a2681f37ff_2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c8bac527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c8bac527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3-5-3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Humans: https://thenounproject.com/search/?q=mom+kid&amp;i=29968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ac7a95a9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ac7a95a9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c8bac527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ac8bac527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ac8bac527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ac8bac527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ac8bac527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ac8bac527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c8bac527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c8bac527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ac8bac527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ac8bac527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now moving to designing a model!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4ca29c69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4ca29c69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Note how we’d have to improve something before the evaluate step so…...</a:t>
            </a:r>
            <a:endParaRPr sz="13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Model is limited because need it to be TINY so not much we can do there</a:t>
            </a:r>
            <a:endParaRPr sz="13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you can try different kinds of training and using data augmentation etc. and that can help</a:t>
            </a:r>
            <a:endParaRPr sz="13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We are already using spectrograms which are one of the best ways to process audio data for speech</a:t>
            </a:r>
            <a:endParaRPr sz="13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300"/>
              <a:buFont typeface="Google Sans"/>
              <a:buChar char="●"/>
            </a:pPr>
            <a:r>
              <a:rPr lang="en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The big winner in this case is DATA so we will focus on that in the next section!!!</a:t>
            </a:r>
            <a:endParaRPr sz="6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b50d745b3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b50d745b3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3-5-3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Humans: https://thenounproject.com/search/?q=mom+kid&amp;i=29968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c8bac527c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c8bac527c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3-5-3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Humans: https://thenounproject.com/search/?q=mom+kid&amp;i=29968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c8bac527c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c8bac527c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3-5-3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Humans: https://thenounproject.com/search/?q=mom+kid&amp;i=29968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8bac527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c8bac527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3-5-3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Humans: </a:t>
            </a:r>
            <a:r>
              <a:rPr lang="en"/>
              <a:t>https://thenounproject.com/search/?q=mom+kid&amp;i=29968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8bac527c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c8bac527c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3-5-3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Humans: https://thenounproject.com/search/?q=mom+kid&amp;i=29968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c8bac527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c8bac527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https://thenounproject.com/search/?q=false+positive&amp;i=2985145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KWS</a:t>
            </a:r>
            <a:endParaRPr/>
          </a:p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344500" y="1718700"/>
            <a:ext cx="3114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4"/>
                </a:solidFill>
              </a:rPr>
              <a:t>DID</a:t>
            </a:r>
            <a:r>
              <a:rPr lang="en" sz="2300"/>
              <a:t> say keyword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but device </a:t>
            </a:r>
            <a:r>
              <a:rPr b="1" lang="en" sz="2300">
                <a:solidFill>
                  <a:schemeClr val="accent3"/>
                </a:solidFill>
              </a:rPr>
              <a:t>DOES NOT </a:t>
            </a:r>
            <a:r>
              <a:rPr lang="en" sz="2300"/>
              <a:t>trigger</a:t>
            </a:r>
            <a:endParaRPr sz="2300"/>
          </a:p>
        </p:txBody>
      </p:sp>
      <p:sp>
        <p:nvSpPr>
          <p:cNvPr id="236" name="Google Shape;236;p30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False Negative</a:t>
            </a:r>
            <a:endParaRPr b="1"/>
          </a:p>
        </p:txBody>
      </p:sp>
      <p:sp>
        <p:nvSpPr>
          <p:cNvPr id="237" name="Google Shape;237;p30"/>
          <p:cNvSpPr/>
          <p:nvPr/>
        </p:nvSpPr>
        <p:spPr>
          <a:xfrm>
            <a:off x="8023395" y="649981"/>
            <a:ext cx="661200" cy="6612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type="title"/>
          </p:nvPr>
        </p:nvSpPr>
        <p:spPr>
          <a:xfrm>
            <a:off x="6048425" y="3815528"/>
            <a:ext cx="1739700" cy="96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ERROR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b="37972" l="0" r="0" t="0"/>
          <a:stretch/>
        </p:blipFill>
        <p:spPr>
          <a:xfrm>
            <a:off x="5247575" y="785000"/>
            <a:ext cx="3341401" cy="184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0"/>
          <p:cNvGrpSpPr/>
          <p:nvPr/>
        </p:nvGrpSpPr>
        <p:grpSpPr>
          <a:xfrm>
            <a:off x="5836925" y="2980588"/>
            <a:ext cx="2162700" cy="952500"/>
            <a:chOff x="3238500" y="3535475"/>
            <a:chExt cx="2162700" cy="952500"/>
          </a:xfrm>
        </p:grpSpPr>
        <p:sp>
          <p:nvSpPr>
            <p:cNvPr id="241" name="Google Shape;241;p30"/>
            <p:cNvSpPr/>
            <p:nvPr/>
          </p:nvSpPr>
          <p:spPr>
            <a:xfrm>
              <a:off x="3238500" y="3552275"/>
              <a:ext cx="2162700" cy="91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 txBox="1"/>
            <p:nvPr/>
          </p:nvSpPr>
          <p:spPr>
            <a:xfrm rot="-5400000">
              <a:off x="3053550" y="3720425"/>
              <a:ext cx="952500" cy="5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REAL</a:t>
              </a:r>
              <a:endParaRPr b="1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0" l="0" r="0" t="62923"/>
          <a:stretch/>
        </p:blipFill>
        <p:spPr>
          <a:xfrm>
            <a:off x="6290171" y="3182976"/>
            <a:ext cx="1453124" cy="4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Accuracy is measured as a tradeoff between </a:t>
            </a:r>
            <a:r>
              <a:rPr b="1" lang="en">
                <a:solidFill>
                  <a:schemeClr val="dk1"/>
                </a:solidFill>
              </a:rPr>
              <a:t>false accept rate</a:t>
            </a:r>
            <a:r>
              <a:rPr lang="en">
                <a:solidFill>
                  <a:schemeClr val="dk1"/>
                </a:solidFill>
              </a:rPr>
              <a:t> (FAR) and </a:t>
            </a:r>
            <a:r>
              <a:rPr b="1" lang="en">
                <a:solidFill>
                  <a:schemeClr val="dk1"/>
                </a:solidFill>
              </a:rPr>
              <a:t>false reject rate</a:t>
            </a:r>
            <a:r>
              <a:rPr lang="en">
                <a:solidFill>
                  <a:schemeClr val="dk1"/>
                </a:solidFill>
              </a:rPr>
              <a:t> (FRR)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False Positive</a:t>
            </a:r>
            <a:r>
              <a:rPr lang="en"/>
              <a:t> and </a:t>
            </a:r>
            <a:r>
              <a:rPr b="1" lang="en"/>
              <a:t>False Negative</a:t>
            </a:r>
            <a:endParaRPr b="1"/>
          </a:p>
        </p:txBody>
      </p:sp>
      <p:cxnSp>
        <p:nvCxnSpPr>
          <p:cNvPr id="250" name="Google Shape;250;p31"/>
          <p:cNvCxnSpPr/>
          <p:nvPr/>
        </p:nvCxnSpPr>
        <p:spPr>
          <a:xfrm>
            <a:off x="5950300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6506125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1"/>
          <p:cNvCxnSpPr/>
          <p:nvPr/>
        </p:nvCxnSpPr>
        <p:spPr>
          <a:xfrm>
            <a:off x="7061950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1"/>
          <p:cNvCxnSpPr/>
          <p:nvPr/>
        </p:nvCxnSpPr>
        <p:spPr>
          <a:xfrm>
            <a:off x="7617775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1"/>
          <p:cNvCxnSpPr/>
          <p:nvPr/>
        </p:nvCxnSpPr>
        <p:spPr>
          <a:xfrm>
            <a:off x="8173600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/>
          <p:nvPr/>
        </p:nvCxnSpPr>
        <p:spPr>
          <a:xfrm>
            <a:off x="5412425" y="1966725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1"/>
          <p:cNvCxnSpPr/>
          <p:nvPr/>
        </p:nvCxnSpPr>
        <p:spPr>
          <a:xfrm>
            <a:off x="5412425" y="2388075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1"/>
          <p:cNvCxnSpPr/>
          <p:nvPr/>
        </p:nvCxnSpPr>
        <p:spPr>
          <a:xfrm>
            <a:off x="5412425" y="2773538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1"/>
          <p:cNvCxnSpPr/>
          <p:nvPr/>
        </p:nvCxnSpPr>
        <p:spPr>
          <a:xfrm>
            <a:off x="5412425" y="3194888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9" name="Google Shape;259;p31"/>
          <p:cNvSpPr/>
          <p:nvPr/>
        </p:nvSpPr>
        <p:spPr>
          <a:xfrm>
            <a:off x="5479650" y="1641750"/>
            <a:ext cx="3104025" cy="1680875"/>
          </a:xfrm>
          <a:custGeom>
            <a:rect b="b" l="l" r="r" t="t"/>
            <a:pathLst>
              <a:path extrusionOk="0" h="67235" w="124161">
                <a:moveTo>
                  <a:pt x="0" y="0"/>
                </a:moveTo>
                <a:cubicBezTo>
                  <a:pt x="2241" y="6724"/>
                  <a:pt x="3287" y="30331"/>
                  <a:pt x="13447" y="40341"/>
                </a:cubicBezTo>
                <a:cubicBezTo>
                  <a:pt x="23607" y="50352"/>
                  <a:pt x="42508" y="55581"/>
                  <a:pt x="60960" y="60063"/>
                </a:cubicBezTo>
                <a:cubicBezTo>
                  <a:pt x="79412" y="64545"/>
                  <a:pt x="113628" y="66040"/>
                  <a:pt x="124161" y="67235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0" name="Google Shape;260;p31"/>
          <p:cNvCxnSpPr/>
          <p:nvPr/>
        </p:nvCxnSpPr>
        <p:spPr>
          <a:xfrm rot="10800000">
            <a:off x="5401225" y="1563150"/>
            <a:ext cx="0" cy="2017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1"/>
          <p:cNvCxnSpPr/>
          <p:nvPr/>
        </p:nvCxnSpPr>
        <p:spPr>
          <a:xfrm rot="10800000">
            <a:off x="5401275" y="3580350"/>
            <a:ext cx="3182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1"/>
          <p:cNvSpPr txBox="1"/>
          <p:nvPr/>
        </p:nvSpPr>
        <p:spPr>
          <a:xfrm>
            <a:off x="5891975" y="3616250"/>
            <a:ext cx="2189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False </a:t>
            </a: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Accepts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per </a:t>
            </a:r>
            <a:r>
              <a:rPr b="1" i="1" lang="en" sz="1100">
                <a:latin typeface="Google Sans"/>
                <a:ea typeface="Google Sans"/>
                <a:cs typeface="Google Sans"/>
                <a:sym typeface="Google Sans"/>
              </a:rPr>
              <a:t>Hour</a:t>
            </a:r>
            <a:endParaRPr b="1" i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 rot="-5400000">
            <a:off x="4115896" y="2437350"/>
            <a:ext cx="2189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False </a:t>
            </a: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Rejects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per </a:t>
            </a:r>
            <a:r>
              <a:rPr b="1" i="1" lang="en" sz="1100">
                <a:latin typeface="Google Sans"/>
                <a:ea typeface="Google Sans"/>
                <a:cs typeface="Google Sans"/>
                <a:sym typeface="Google Sans"/>
              </a:rPr>
              <a:t>Instance</a:t>
            </a:r>
            <a:endParaRPr b="1" i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Accuracy is measured as a tradeoff between </a:t>
            </a:r>
            <a:r>
              <a:rPr b="1" lang="en">
                <a:solidFill>
                  <a:schemeClr val="dk2"/>
                </a:solidFill>
              </a:rPr>
              <a:t>false accept rate</a:t>
            </a:r>
            <a:r>
              <a:rPr lang="en">
                <a:solidFill>
                  <a:schemeClr val="dk2"/>
                </a:solidFill>
              </a:rPr>
              <a:t> (FAR) and </a:t>
            </a:r>
            <a:r>
              <a:rPr b="1" lang="en">
                <a:solidFill>
                  <a:schemeClr val="dk2"/>
                </a:solidFill>
              </a:rPr>
              <a:t>false reject rate</a:t>
            </a:r>
            <a:r>
              <a:rPr lang="en">
                <a:solidFill>
                  <a:schemeClr val="dk2"/>
                </a:solidFill>
              </a:rPr>
              <a:t> (FRR)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Choose an </a:t>
            </a:r>
            <a:r>
              <a:rPr b="1" lang="en">
                <a:solidFill>
                  <a:schemeClr val="accent1"/>
                </a:solidFill>
              </a:rPr>
              <a:t>operating point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32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False Positive</a:t>
            </a:r>
            <a:r>
              <a:rPr lang="en"/>
              <a:t> and </a:t>
            </a:r>
            <a:r>
              <a:rPr b="1" lang="en"/>
              <a:t>False Negative</a:t>
            </a:r>
            <a:endParaRPr b="1"/>
          </a:p>
        </p:txBody>
      </p:sp>
      <p:cxnSp>
        <p:nvCxnSpPr>
          <p:cNvPr id="270" name="Google Shape;270;p32"/>
          <p:cNvCxnSpPr/>
          <p:nvPr/>
        </p:nvCxnSpPr>
        <p:spPr>
          <a:xfrm>
            <a:off x="5950300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2"/>
          <p:cNvCxnSpPr/>
          <p:nvPr/>
        </p:nvCxnSpPr>
        <p:spPr>
          <a:xfrm>
            <a:off x="6506125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2"/>
          <p:cNvCxnSpPr/>
          <p:nvPr/>
        </p:nvCxnSpPr>
        <p:spPr>
          <a:xfrm>
            <a:off x="7061950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2"/>
          <p:cNvCxnSpPr/>
          <p:nvPr/>
        </p:nvCxnSpPr>
        <p:spPr>
          <a:xfrm>
            <a:off x="7617775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2"/>
          <p:cNvCxnSpPr/>
          <p:nvPr/>
        </p:nvCxnSpPr>
        <p:spPr>
          <a:xfrm>
            <a:off x="8173600" y="1619325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2"/>
          <p:cNvCxnSpPr/>
          <p:nvPr/>
        </p:nvCxnSpPr>
        <p:spPr>
          <a:xfrm>
            <a:off x="5412425" y="1966725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2"/>
          <p:cNvCxnSpPr/>
          <p:nvPr/>
        </p:nvCxnSpPr>
        <p:spPr>
          <a:xfrm>
            <a:off x="5412425" y="2388075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2"/>
          <p:cNvCxnSpPr/>
          <p:nvPr/>
        </p:nvCxnSpPr>
        <p:spPr>
          <a:xfrm>
            <a:off x="5412425" y="2773538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2"/>
          <p:cNvCxnSpPr/>
          <p:nvPr/>
        </p:nvCxnSpPr>
        <p:spPr>
          <a:xfrm>
            <a:off x="5412425" y="3194888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9" name="Google Shape;279;p32"/>
          <p:cNvSpPr/>
          <p:nvPr/>
        </p:nvSpPr>
        <p:spPr>
          <a:xfrm>
            <a:off x="5479650" y="1641750"/>
            <a:ext cx="3104025" cy="1680875"/>
          </a:xfrm>
          <a:custGeom>
            <a:rect b="b" l="l" r="r" t="t"/>
            <a:pathLst>
              <a:path extrusionOk="0" h="67235" w="124161">
                <a:moveTo>
                  <a:pt x="0" y="0"/>
                </a:moveTo>
                <a:cubicBezTo>
                  <a:pt x="2241" y="6724"/>
                  <a:pt x="3287" y="30331"/>
                  <a:pt x="13447" y="40341"/>
                </a:cubicBezTo>
                <a:cubicBezTo>
                  <a:pt x="23607" y="50352"/>
                  <a:pt x="42508" y="55581"/>
                  <a:pt x="60960" y="60063"/>
                </a:cubicBezTo>
                <a:cubicBezTo>
                  <a:pt x="79412" y="64545"/>
                  <a:pt x="113628" y="66040"/>
                  <a:pt x="124161" y="67235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80" name="Google Shape;280;p32"/>
          <p:cNvCxnSpPr/>
          <p:nvPr/>
        </p:nvCxnSpPr>
        <p:spPr>
          <a:xfrm rot="10800000">
            <a:off x="5401225" y="1563150"/>
            <a:ext cx="0" cy="2017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2"/>
          <p:cNvCxnSpPr/>
          <p:nvPr/>
        </p:nvCxnSpPr>
        <p:spPr>
          <a:xfrm rot="10800000">
            <a:off x="5401275" y="3580350"/>
            <a:ext cx="3182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2"/>
          <p:cNvSpPr txBox="1"/>
          <p:nvPr/>
        </p:nvSpPr>
        <p:spPr>
          <a:xfrm>
            <a:off x="5891975" y="3616250"/>
            <a:ext cx="2189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False </a:t>
            </a: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Accepts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per </a:t>
            </a:r>
            <a:r>
              <a:rPr b="1" i="1" lang="en" sz="1100">
                <a:latin typeface="Google Sans"/>
                <a:ea typeface="Google Sans"/>
                <a:cs typeface="Google Sans"/>
                <a:sym typeface="Google Sans"/>
              </a:rPr>
              <a:t>Hour</a:t>
            </a:r>
            <a:endParaRPr b="1" i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 rot="-5400000">
            <a:off x="4115896" y="2437350"/>
            <a:ext cx="2189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False </a:t>
            </a: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Rejects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per </a:t>
            </a:r>
            <a:r>
              <a:rPr b="1" i="1" lang="en" sz="1100">
                <a:latin typeface="Google Sans"/>
                <a:ea typeface="Google Sans"/>
                <a:cs typeface="Google Sans"/>
                <a:sym typeface="Google Sans"/>
              </a:rPr>
              <a:t>Instance</a:t>
            </a:r>
            <a:endParaRPr b="1" i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6353725" y="2924725"/>
            <a:ext cx="104400" cy="10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9907326" y="37604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False Accept Rate and False Reject Rate are measured on particular audio.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But...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Your phone might be in your pocket, purse, or backpack most of the day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Your smart speaker might be next to a TV, or next to where your family eats, or in a relatively quiet bedroom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 might not be a native speaker of English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Operating Point</a:t>
            </a:r>
            <a:endParaRPr b="1"/>
          </a:p>
        </p:txBody>
      </p:sp>
      <p:grpSp>
        <p:nvGrpSpPr>
          <p:cNvPr id="291" name="Google Shape;291;p33"/>
          <p:cNvGrpSpPr/>
          <p:nvPr/>
        </p:nvGrpSpPr>
        <p:grpSpPr>
          <a:xfrm>
            <a:off x="5670604" y="412587"/>
            <a:ext cx="2469384" cy="4318335"/>
            <a:chOff x="5967081" y="822304"/>
            <a:chExt cx="1997398" cy="3492950"/>
          </a:xfrm>
        </p:grpSpPr>
        <p:pic>
          <p:nvPicPr>
            <p:cNvPr id="292" name="Google Shape;29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4028" y="944976"/>
              <a:ext cx="1541147" cy="32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3"/>
            <p:cNvPicPr preferRelativeResize="0"/>
            <p:nvPr/>
          </p:nvPicPr>
          <p:blipFill rotWithShape="1">
            <a:blip r:embed="rId4">
              <a:alphaModFix/>
            </a:blip>
            <a:srcRect b="0" l="21094" r="21723" t="0"/>
            <a:stretch/>
          </p:blipFill>
          <p:spPr>
            <a:xfrm>
              <a:off x="5967081" y="822304"/>
              <a:ext cx="1997398" cy="349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344500" y="1390650"/>
            <a:ext cx="39609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False Accept Rate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i="1" lang="en">
                <a:solidFill>
                  <a:schemeClr val="dk1"/>
                </a:solidFill>
              </a:rPr>
              <a:t>False Reject Rate</a:t>
            </a:r>
            <a:r>
              <a:rPr lang="en">
                <a:solidFill>
                  <a:schemeClr val="dk1"/>
                </a:solidFill>
              </a:rPr>
              <a:t> are measured on </a:t>
            </a:r>
            <a:r>
              <a:rPr b="1" lang="en">
                <a:solidFill>
                  <a:schemeClr val="dk1"/>
                </a:solidFill>
              </a:rPr>
              <a:t>particular audio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9907326" y="37604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False Accept Rate and False Reject Rate are measured on particular audio.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But...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Your phone might be in your pocket, purse, or backpack most of the day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Your smart speaker might be next to a TV, or next to where your family eats, or in a relatively quiet bedroom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 might not be a native speaker of English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0" name="Google Shape;300;p3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Operating Point</a:t>
            </a:r>
            <a:endParaRPr b="1"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5670604" y="412587"/>
            <a:ext cx="2469384" cy="4318335"/>
            <a:chOff x="5967081" y="822304"/>
            <a:chExt cx="1997398" cy="3492950"/>
          </a:xfrm>
        </p:grpSpPr>
        <p:pic>
          <p:nvPicPr>
            <p:cNvPr id="302" name="Google Shape;30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4028" y="944976"/>
              <a:ext cx="1541147" cy="32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4"/>
            <p:cNvPicPr preferRelativeResize="0"/>
            <p:nvPr/>
          </p:nvPicPr>
          <p:blipFill rotWithShape="1">
            <a:blip r:embed="rId4">
              <a:alphaModFix/>
            </a:blip>
            <a:srcRect b="0" l="21094" r="21723" t="0"/>
            <a:stretch/>
          </p:blipFill>
          <p:spPr>
            <a:xfrm>
              <a:off x="5967081" y="822304"/>
              <a:ext cx="1997398" cy="349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34"/>
          <p:cNvSpPr txBox="1"/>
          <p:nvPr>
            <p:ph idx="1" type="body"/>
          </p:nvPr>
        </p:nvSpPr>
        <p:spPr>
          <a:xfrm>
            <a:off x="344500" y="1390650"/>
            <a:ext cx="39609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False Accept Rate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i="1" lang="en">
                <a:solidFill>
                  <a:schemeClr val="dk1"/>
                </a:solidFill>
              </a:rPr>
              <a:t>False Reject Rate</a:t>
            </a:r>
            <a:r>
              <a:rPr lang="en">
                <a:solidFill>
                  <a:schemeClr val="dk1"/>
                </a:solidFill>
              </a:rPr>
              <a:t> are measured on </a:t>
            </a:r>
            <a:r>
              <a:rPr b="1" lang="en">
                <a:solidFill>
                  <a:schemeClr val="dk1"/>
                </a:solidFill>
              </a:rPr>
              <a:t>particular audi</a:t>
            </a:r>
            <a:r>
              <a:rPr b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—however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Your phone might be in your pocket, purse, or backpack most of the day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9907326" y="37604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False Accept Rate and False Reject Rate are measured on particular audio.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But...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Your phone might be in your pocket, purse, or backpack most of the day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Your smart speaker might be next to a TV, or next to where your family eats, or in a relatively quiet bedroom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 might not be a native speaker of English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10" name="Google Shape;310;p3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Operating Point</a:t>
            </a:r>
            <a:endParaRPr b="1"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5670604" y="412587"/>
            <a:ext cx="2469384" cy="4318335"/>
            <a:chOff x="5967081" y="822304"/>
            <a:chExt cx="1997398" cy="3492950"/>
          </a:xfrm>
        </p:grpSpPr>
        <p:pic>
          <p:nvPicPr>
            <p:cNvPr id="312" name="Google Shape;31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4028" y="944976"/>
              <a:ext cx="1541147" cy="32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5"/>
            <p:cNvPicPr preferRelativeResize="0"/>
            <p:nvPr/>
          </p:nvPicPr>
          <p:blipFill rotWithShape="1">
            <a:blip r:embed="rId4">
              <a:alphaModFix/>
            </a:blip>
            <a:srcRect b="0" l="21094" r="21723" t="0"/>
            <a:stretch/>
          </p:blipFill>
          <p:spPr>
            <a:xfrm>
              <a:off x="5967081" y="822304"/>
              <a:ext cx="1997398" cy="349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35"/>
          <p:cNvSpPr txBox="1"/>
          <p:nvPr>
            <p:ph idx="1" type="body"/>
          </p:nvPr>
        </p:nvSpPr>
        <p:spPr>
          <a:xfrm>
            <a:off x="344500" y="1390650"/>
            <a:ext cx="39609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False Accept Rate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i="1" lang="en">
                <a:solidFill>
                  <a:schemeClr val="dk1"/>
                </a:solidFill>
              </a:rPr>
              <a:t>False Reject Rate</a:t>
            </a:r>
            <a:r>
              <a:rPr lang="en">
                <a:solidFill>
                  <a:schemeClr val="dk1"/>
                </a:solidFill>
              </a:rPr>
              <a:t> are measured on </a:t>
            </a:r>
            <a:r>
              <a:rPr b="1" lang="en">
                <a:solidFill>
                  <a:schemeClr val="dk1"/>
                </a:solidFill>
              </a:rPr>
              <a:t>particular audio</a:t>
            </a:r>
            <a:r>
              <a:rPr lang="en">
                <a:solidFill>
                  <a:schemeClr val="dk1"/>
                </a:solidFill>
              </a:rPr>
              <a:t>—however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Your phone might be in your pocket, purse, or backpack most of the day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Your smart speaker might be next to a TV, or next to where your family eats, or in a relatively quiet bedroom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idx="1" type="body"/>
          </p:nvPr>
        </p:nvSpPr>
        <p:spPr>
          <a:xfrm>
            <a:off x="9907326" y="37604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False Accept Rate and False Reject Rate are measured on particular audio.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But...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Your phone might be in your pocket, purse, or backpack most of the day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Your smart speaker might be next to a TV, or next to where your family eats, or in a relatively quiet bedroom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● You might not be a native speaker of English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20" name="Google Shape;320;p36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Operating Point</a:t>
            </a:r>
            <a:endParaRPr b="1"/>
          </a:p>
        </p:txBody>
      </p:sp>
      <p:grpSp>
        <p:nvGrpSpPr>
          <p:cNvPr id="321" name="Google Shape;321;p36"/>
          <p:cNvGrpSpPr/>
          <p:nvPr/>
        </p:nvGrpSpPr>
        <p:grpSpPr>
          <a:xfrm>
            <a:off x="5670604" y="412587"/>
            <a:ext cx="2469384" cy="4318335"/>
            <a:chOff x="5967081" y="822304"/>
            <a:chExt cx="1997398" cy="3492950"/>
          </a:xfrm>
        </p:grpSpPr>
        <p:pic>
          <p:nvPicPr>
            <p:cNvPr id="322" name="Google Shape;32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4028" y="944976"/>
              <a:ext cx="1541147" cy="32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6"/>
            <p:cNvPicPr preferRelativeResize="0"/>
            <p:nvPr/>
          </p:nvPicPr>
          <p:blipFill rotWithShape="1">
            <a:blip r:embed="rId4">
              <a:alphaModFix/>
            </a:blip>
            <a:srcRect b="0" l="21094" r="21723" t="0"/>
            <a:stretch/>
          </p:blipFill>
          <p:spPr>
            <a:xfrm>
              <a:off x="5967081" y="822304"/>
              <a:ext cx="1997398" cy="349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36"/>
          <p:cNvSpPr txBox="1"/>
          <p:nvPr>
            <p:ph idx="1" type="body"/>
          </p:nvPr>
        </p:nvSpPr>
        <p:spPr>
          <a:xfrm>
            <a:off x="344500" y="1390650"/>
            <a:ext cx="39609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False Accept Rate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i="1" lang="en">
                <a:solidFill>
                  <a:schemeClr val="dk1"/>
                </a:solidFill>
              </a:rPr>
              <a:t>False Reject Rate</a:t>
            </a:r>
            <a:r>
              <a:rPr lang="en">
                <a:solidFill>
                  <a:schemeClr val="dk1"/>
                </a:solidFill>
              </a:rPr>
              <a:t> are measured on </a:t>
            </a:r>
            <a:r>
              <a:rPr b="1" lang="en">
                <a:solidFill>
                  <a:schemeClr val="dk1"/>
                </a:solidFill>
              </a:rPr>
              <a:t>particular audio</a:t>
            </a:r>
            <a:r>
              <a:rPr lang="en">
                <a:solidFill>
                  <a:schemeClr val="dk1"/>
                </a:solidFill>
              </a:rPr>
              <a:t>—however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Your phone might be in your pocket, purse, or backpack most of the day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Your smart speaker might be next to a TV, or next to where your family eats, or in a relatively quiet bedroom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You might not be a native speaker of English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37"/>
          <p:cNvCxnSpPr/>
          <p:nvPr/>
        </p:nvCxnSpPr>
        <p:spPr>
          <a:xfrm>
            <a:off x="1344696" y="1510100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7"/>
          <p:cNvCxnSpPr/>
          <p:nvPr/>
        </p:nvCxnSpPr>
        <p:spPr>
          <a:xfrm>
            <a:off x="1900521" y="1510100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7"/>
          <p:cNvCxnSpPr/>
          <p:nvPr/>
        </p:nvCxnSpPr>
        <p:spPr>
          <a:xfrm>
            <a:off x="2456346" y="1510100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7"/>
          <p:cNvCxnSpPr/>
          <p:nvPr/>
        </p:nvCxnSpPr>
        <p:spPr>
          <a:xfrm>
            <a:off x="3012171" y="1510100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7"/>
          <p:cNvCxnSpPr/>
          <p:nvPr/>
        </p:nvCxnSpPr>
        <p:spPr>
          <a:xfrm>
            <a:off x="3567996" y="1510100"/>
            <a:ext cx="0" cy="19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7"/>
          <p:cNvCxnSpPr/>
          <p:nvPr/>
        </p:nvCxnSpPr>
        <p:spPr>
          <a:xfrm>
            <a:off x="806821" y="1857500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7"/>
          <p:cNvCxnSpPr/>
          <p:nvPr/>
        </p:nvCxnSpPr>
        <p:spPr>
          <a:xfrm>
            <a:off x="806821" y="2278850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7"/>
          <p:cNvCxnSpPr/>
          <p:nvPr/>
        </p:nvCxnSpPr>
        <p:spPr>
          <a:xfrm>
            <a:off x="806821" y="2664313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7"/>
          <p:cNvCxnSpPr/>
          <p:nvPr/>
        </p:nvCxnSpPr>
        <p:spPr>
          <a:xfrm>
            <a:off x="806821" y="3085663"/>
            <a:ext cx="314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38" name="Google Shape;338;p37"/>
          <p:cNvSpPr/>
          <p:nvPr/>
        </p:nvSpPr>
        <p:spPr>
          <a:xfrm>
            <a:off x="874046" y="1532525"/>
            <a:ext cx="3104025" cy="1680875"/>
          </a:xfrm>
          <a:custGeom>
            <a:rect b="b" l="l" r="r" t="t"/>
            <a:pathLst>
              <a:path extrusionOk="0" h="67235" w="124161">
                <a:moveTo>
                  <a:pt x="0" y="0"/>
                </a:moveTo>
                <a:cubicBezTo>
                  <a:pt x="2241" y="6724"/>
                  <a:pt x="3287" y="30331"/>
                  <a:pt x="13447" y="40341"/>
                </a:cubicBezTo>
                <a:cubicBezTo>
                  <a:pt x="23607" y="50352"/>
                  <a:pt x="42508" y="55581"/>
                  <a:pt x="60960" y="60063"/>
                </a:cubicBezTo>
                <a:cubicBezTo>
                  <a:pt x="79412" y="64545"/>
                  <a:pt x="113628" y="66040"/>
                  <a:pt x="124161" y="67235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39" name="Google Shape;339;p37"/>
          <p:cNvCxnSpPr/>
          <p:nvPr/>
        </p:nvCxnSpPr>
        <p:spPr>
          <a:xfrm rot="10800000">
            <a:off x="795621" y="1453925"/>
            <a:ext cx="0" cy="2017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7"/>
          <p:cNvCxnSpPr/>
          <p:nvPr/>
        </p:nvCxnSpPr>
        <p:spPr>
          <a:xfrm rot="10800000">
            <a:off x="795671" y="3471125"/>
            <a:ext cx="3182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37"/>
          <p:cNvSpPr txBox="1"/>
          <p:nvPr/>
        </p:nvSpPr>
        <p:spPr>
          <a:xfrm>
            <a:off x="1286371" y="3507025"/>
            <a:ext cx="2189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False </a:t>
            </a: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Accepts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per </a:t>
            </a:r>
            <a:r>
              <a:rPr b="1" i="1" lang="en" sz="1100">
                <a:latin typeface="Google Sans"/>
                <a:ea typeface="Google Sans"/>
                <a:cs typeface="Google Sans"/>
                <a:sym typeface="Google Sans"/>
              </a:rPr>
              <a:t>Hour</a:t>
            </a:r>
            <a:endParaRPr b="1" i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 rot="-5400000">
            <a:off x="-489709" y="2328125"/>
            <a:ext cx="2189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False </a:t>
            </a: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Rejects</a:t>
            </a: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 per </a:t>
            </a:r>
            <a:r>
              <a:rPr b="1" i="1" lang="en" sz="1100">
                <a:latin typeface="Google Sans"/>
                <a:ea typeface="Google Sans"/>
                <a:cs typeface="Google Sans"/>
                <a:sym typeface="Google Sans"/>
              </a:rPr>
              <a:t>Instance</a:t>
            </a:r>
            <a:endParaRPr b="1" i="1"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1748121" y="2815500"/>
            <a:ext cx="104400" cy="10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37"/>
          <p:cNvGrpSpPr/>
          <p:nvPr/>
        </p:nvGrpSpPr>
        <p:grpSpPr>
          <a:xfrm>
            <a:off x="5670604" y="412587"/>
            <a:ext cx="2469384" cy="4318335"/>
            <a:chOff x="5967081" y="822304"/>
            <a:chExt cx="1997398" cy="3492950"/>
          </a:xfrm>
        </p:grpSpPr>
        <p:pic>
          <p:nvPicPr>
            <p:cNvPr id="345" name="Google Shape;34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4028" y="944976"/>
              <a:ext cx="1541147" cy="32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37"/>
            <p:cNvPicPr preferRelativeResize="0"/>
            <p:nvPr/>
          </p:nvPicPr>
          <p:blipFill rotWithShape="1">
            <a:blip r:embed="rId4">
              <a:alphaModFix/>
            </a:blip>
            <a:srcRect b="0" l="21094" r="21723" t="0"/>
            <a:stretch/>
          </p:blipFill>
          <p:spPr>
            <a:xfrm>
              <a:off x="5967081" y="822304"/>
              <a:ext cx="1997398" cy="349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idx="1" type="body"/>
          </p:nvPr>
        </p:nvSpPr>
        <p:spPr>
          <a:xfrm>
            <a:off x="344500" y="1378325"/>
            <a:ext cx="33867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must be f</a:t>
            </a:r>
            <a:r>
              <a:rPr b="1" lang="en">
                <a:solidFill>
                  <a:schemeClr val="accent4"/>
                </a:solidFill>
              </a:rPr>
              <a:t>ast enough</a:t>
            </a:r>
            <a:r>
              <a:rPr lang="en">
                <a:solidFill>
                  <a:schemeClr val="dk1"/>
                </a:solidFill>
              </a:rPr>
              <a:t> to keep up with the speech input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3">
            <a:alphaModFix/>
          </a:blip>
          <a:srcRect b="0" l="21566" r="19844" t="0"/>
          <a:stretch/>
        </p:blipFill>
        <p:spPr>
          <a:xfrm>
            <a:off x="4209100" y="-303762"/>
            <a:ext cx="5357251" cy="60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Latency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idx="1" type="body"/>
          </p:nvPr>
        </p:nvSpPr>
        <p:spPr>
          <a:xfrm>
            <a:off x="344500" y="1378325"/>
            <a:ext cx="33867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must be f</a:t>
            </a:r>
            <a:r>
              <a:rPr b="1" lang="en">
                <a:solidFill>
                  <a:schemeClr val="accent4"/>
                </a:solidFill>
              </a:rPr>
              <a:t>ast enough</a:t>
            </a:r>
            <a:r>
              <a:rPr lang="en">
                <a:solidFill>
                  <a:schemeClr val="dk1"/>
                </a:solidFill>
              </a:rPr>
              <a:t> to keep up with the speech input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model must run fast enough to be </a:t>
            </a:r>
            <a:r>
              <a:rPr b="1" lang="en">
                <a:solidFill>
                  <a:schemeClr val="accent1"/>
                </a:solidFill>
              </a:rPr>
              <a:t>responsive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to the end user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359" name="Google Shape;359;p39"/>
          <p:cNvPicPr preferRelativeResize="0"/>
          <p:nvPr/>
        </p:nvPicPr>
        <p:blipFill rotWithShape="1">
          <a:blip r:embed="rId3">
            <a:alphaModFix/>
          </a:blip>
          <a:srcRect b="0" l="21566" r="19844" t="0"/>
          <a:stretch/>
        </p:blipFill>
        <p:spPr>
          <a:xfrm>
            <a:off x="4209100" y="-303762"/>
            <a:ext cx="5357251" cy="60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Latency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5375090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6376726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7378363" y="2004300"/>
            <a:ext cx="1270200" cy="5562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2"/>
          <p:cNvSpPr/>
          <p:nvPr/>
        </p:nvSpPr>
        <p:spPr>
          <a:xfrm>
            <a:off x="441975" y="2004300"/>
            <a:ext cx="1124400" cy="5562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Collect 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1368544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22"/>
          <p:cNvSpPr/>
          <p:nvPr/>
        </p:nvSpPr>
        <p:spPr>
          <a:xfrm>
            <a:off x="4373453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22"/>
          <p:cNvSpPr/>
          <p:nvPr/>
        </p:nvSpPr>
        <p:spPr>
          <a:xfrm>
            <a:off x="3371817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2370181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1558038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25441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3534963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45712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5547919" y="2067288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Convert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65507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6011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1558050" y="2640600"/>
            <a:ext cx="32697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2825479" y="2664421"/>
            <a:ext cx="723219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4885450" y="2640600"/>
            <a:ext cx="21570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548018" y="2702462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7100075" y="2640600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7309486" y="2940063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759550" y="2688657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8051935" y="2918968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b="1" lang="en"/>
              <a:t>metrics</a:t>
            </a:r>
            <a:r>
              <a:rPr lang="en"/>
              <a:t> matter?</a:t>
            </a:r>
            <a:endParaRPr/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10" y="3866597"/>
            <a:ext cx="1094450" cy="7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/>
          <p:nvPr/>
        </p:nvSpPr>
        <p:spPr>
          <a:xfrm>
            <a:off x="813200" y="1899950"/>
            <a:ext cx="13638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25303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Efficiency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700" y="2225500"/>
            <a:ext cx="568400" cy="5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563" y="2287425"/>
            <a:ext cx="518926" cy="4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985" y="2245038"/>
            <a:ext cx="518923" cy="51892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/>
          <p:nvPr/>
        </p:nvSpPr>
        <p:spPr>
          <a:xfrm>
            <a:off x="56548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Beyond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 Model Metrics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7638" y="2142907"/>
            <a:ext cx="650318" cy="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2175" y="2181237"/>
            <a:ext cx="605853" cy="60511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091475" y="3504000"/>
            <a:ext cx="327993" cy="653366"/>
          </a:xfrm>
          <a:custGeom>
            <a:rect b="b" l="l" r="r" t="t"/>
            <a:pathLst>
              <a:path extrusionOk="0" h="15688" w="11547">
                <a:moveTo>
                  <a:pt x="0" y="15688"/>
                </a:moveTo>
                <a:cubicBezTo>
                  <a:pt x="1868" y="15165"/>
                  <a:pt x="9861" y="15165"/>
                  <a:pt x="11206" y="12550"/>
                </a:cubicBezTo>
                <a:cubicBezTo>
                  <a:pt x="12551" y="9935"/>
                  <a:pt x="8591" y="2092"/>
                  <a:pt x="8068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376" name="Google Shape;376;p40"/>
          <p:cNvSpPr/>
          <p:nvPr/>
        </p:nvSpPr>
        <p:spPr>
          <a:xfrm>
            <a:off x="5446050" y="1546400"/>
            <a:ext cx="3126600" cy="3283200"/>
          </a:xfrm>
          <a:prstGeom prst="rect">
            <a:avLst/>
          </a:prstGeom>
          <a:solidFill>
            <a:srgbClr val="FFFFFF">
              <a:alpha val="8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0"/>
          <p:cNvSpPr/>
          <p:nvPr/>
        </p:nvSpPr>
        <p:spPr>
          <a:xfrm>
            <a:off x="506975" y="1546400"/>
            <a:ext cx="1924800" cy="3283200"/>
          </a:xfrm>
          <a:prstGeom prst="rect">
            <a:avLst/>
          </a:prstGeom>
          <a:solidFill>
            <a:srgbClr val="FFFFFF">
              <a:alpha val="8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344500" y="1378325"/>
            <a:ext cx="33867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must be f</a:t>
            </a:r>
            <a:r>
              <a:rPr b="1" lang="en">
                <a:solidFill>
                  <a:schemeClr val="accent4"/>
                </a:solidFill>
              </a:rPr>
              <a:t>ast enough</a:t>
            </a:r>
            <a:r>
              <a:rPr lang="en">
                <a:solidFill>
                  <a:schemeClr val="dk1"/>
                </a:solidFill>
              </a:rPr>
              <a:t> to keep up with the speech input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model must run fast enough to be </a:t>
            </a:r>
            <a:r>
              <a:rPr b="1" lang="en">
                <a:solidFill>
                  <a:schemeClr val="accent1"/>
                </a:solidFill>
              </a:rPr>
              <a:t>responsive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to the end user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But it must run efficiently on a </a:t>
            </a:r>
            <a:r>
              <a:rPr i="1" lang="en">
                <a:solidFill>
                  <a:schemeClr val="dk1"/>
                </a:solidFill>
              </a:rPr>
              <a:t>small</a:t>
            </a:r>
            <a:r>
              <a:rPr lang="en">
                <a:solidFill>
                  <a:schemeClr val="dk1"/>
                </a:solidFill>
              </a:rPr>
              <a:t> processor </a:t>
            </a:r>
            <a:r>
              <a:rPr b="1" lang="en">
                <a:solidFill>
                  <a:schemeClr val="accent6"/>
                </a:solidFill>
              </a:rPr>
              <a:t>TinyML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383" name="Google Shape;383;p41"/>
          <p:cNvPicPr preferRelativeResize="0"/>
          <p:nvPr/>
        </p:nvPicPr>
        <p:blipFill rotWithShape="1">
          <a:blip r:embed="rId3">
            <a:alphaModFix/>
          </a:blip>
          <a:srcRect b="0" l="21566" r="19844" t="0"/>
          <a:stretch/>
        </p:blipFill>
        <p:spPr>
          <a:xfrm>
            <a:off x="4209100" y="-303762"/>
            <a:ext cx="5357251" cy="60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1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Latency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Usage</a:t>
            </a:r>
            <a:endParaRPr b="1"/>
          </a:p>
        </p:txBody>
      </p:sp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344500" y="1378325"/>
            <a:ext cx="38646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be </a:t>
            </a:r>
            <a:r>
              <a:rPr b="1" lang="en">
                <a:solidFill>
                  <a:schemeClr val="accent2"/>
                </a:solidFill>
              </a:rPr>
              <a:t>resource aware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Usage</a:t>
            </a:r>
            <a:endParaRPr b="1"/>
          </a:p>
        </p:txBody>
      </p:sp>
      <p:sp>
        <p:nvSpPr>
          <p:cNvPr id="396" name="Google Shape;396;p43"/>
          <p:cNvSpPr txBox="1"/>
          <p:nvPr>
            <p:ph idx="1" type="body"/>
          </p:nvPr>
        </p:nvSpPr>
        <p:spPr>
          <a:xfrm>
            <a:off x="344500" y="1378325"/>
            <a:ext cx="38646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be </a:t>
            </a:r>
            <a:r>
              <a:rPr b="1" lang="en">
                <a:solidFill>
                  <a:schemeClr val="accent2"/>
                </a:solidFill>
              </a:rPr>
              <a:t>resource aware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compute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memory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accent1"/>
                </a:solidFill>
              </a:rPr>
              <a:t>quantization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Usage</a:t>
            </a:r>
            <a:endParaRPr b="1"/>
          </a:p>
        </p:txBody>
      </p:sp>
      <p:sp>
        <p:nvSpPr>
          <p:cNvPr id="402" name="Google Shape;402;p44"/>
          <p:cNvSpPr txBox="1"/>
          <p:nvPr>
            <p:ph idx="1" type="body"/>
          </p:nvPr>
        </p:nvSpPr>
        <p:spPr>
          <a:xfrm>
            <a:off x="344500" y="1378325"/>
            <a:ext cx="38646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be </a:t>
            </a:r>
            <a:r>
              <a:rPr b="1" lang="en">
                <a:solidFill>
                  <a:schemeClr val="accent2"/>
                </a:solidFill>
              </a:rPr>
              <a:t>resource aware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compute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memory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accent1"/>
                </a:solidFill>
              </a:rPr>
              <a:t>quantization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403" name="Google Shape;403;p44"/>
          <p:cNvGrpSpPr/>
          <p:nvPr/>
        </p:nvGrpSpPr>
        <p:grpSpPr>
          <a:xfrm>
            <a:off x="4714183" y="1288557"/>
            <a:ext cx="3012775" cy="2723233"/>
            <a:chOff x="2200250" y="1122925"/>
            <a:chExt cx="3089075" cy="2792200"/>
          </a:xfrm>
        </p:grpSpPr>
        <p:cxnSp>
          <p:nvCxnSpPr>
            <p:cNvPr id="404" name="Google Shape;404;p44"/>
            <p:cNvCxnSpPr/>
            <p:nvPr/>
          </p:nvCxnSpPr>
          <p:spPr>
            <a:xfrm>
              <a:off x="3081625" y="1210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4"/>
            <p:cNvCxnSpPr/>
            <p:nvPr/>
          </p:nvCxnSpPr>
          <p:spPr>
            <a:xfrm>
              <a:off x="3081625" y="1373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44"/>
            <p:cNvCxnSpPr/>
            <p:nvPr/>
          </p:nvCxnSpPr>
          <p:spPr>
            <a:xfrm>
              <a:off x="3081625" y="1537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44"/>
            <p:cNvCxnSpPr/>
            <p:nvPr/>
          </p:nvCxnSpPr>
          <p:spPr>
            <a:xfrm>
              <a:off x="3081625" y="1701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44"/>
            <p:cNvCxnSpPr/>
            <p:nvPr/>
          </p:nvCxnSpPr>
          <p:spPr>
            <a:xfrm>
              <a:off x="3081625" y="1864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44"/>
            <p:cNvCxnSpPr/>
            <p:nvPr/>
          </p:nvCxnSpPr>
          <p:spPr>
            <a:xfrm>
              <a:off x="3081625" y="2028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44"/>
            <p:cNvCxnSpPr/>
            <p:nvPr/>
          </p:nvCxnSpPr>
          <p:spPr>
            <a:xfrm>
              <a:off x="3081625" y="2191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44"/>
            <p:cNvCxnSpPr/>
            <p:nvPr/>
          </p:nvCxnSpPr>
          <p:spPr>
            <a:xfrm>
              <a:off x="3081625" y="2355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44"/>
            <p:cNvCxnSpPr/>
            <p:nvPr/>
          </p:nvCxnSpPr>
          <p:spPr>
            <a:xfrm>
              <a:off x="3081625" y="2519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44"/>
            <p:cNvCxnSpPr/>
            <p:nvPr/>
          </p:nvCxnSpPr>
          <p:spPr>
            <a:xfrm>
              <a:off x="3081625" y="2682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44"/>
            <p:cNvCxnSpPr/>
            <p:nvPr/>
          </p:nvCxnSpPr>
          <p:spPr>
            <a:xfrm>
              <a:off x="3081625" y="2846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44"/>
            <p:cNvCxnSpPr/>
            <p:nvPr/>
          </p:nvCxnSpPr>
          <p:spPr>
            <a:xfrm>
              <a:off x="3081625" y="3009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44"/>
            <p:cNvCxnSpPr/>
            <p:nvPr/>
          </p:nvCxnSpPr>
          <p:spPr>
            <a:xfrm>
              <a:off x="3081625" y="3173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44"/>
            <p:cNvCxnSpPr/>
            <p:nvPr/>
          </p:nvCxnSpPr>
          <p:spPr>
            <a:xfrm>
              <a:off x="3081625" y="3337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44"/>
            <p:cNvCxnSpPr/>
            <p:nvPr/>
          </p:nvCxnSpPr>
          <p:spPr>
            <a:xfrm>
              <a:off x="3081625" y="3500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44"/>
            <p:cNvCxnSpPr/>
            <p:nvPr/>
          </p:nvCxnSpPr>
          <p:spPr>
            <a:xfrm>
              <a:off x="3081625" y="3664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44"/>
            <p:cNvCxnSpPr/>
            <p:nvPr/>
          </p:nvCxnSpPr>
          <p:spPr>
            <a:xfrm>
              <a:off x="3081625" y="3827825"/>
              <a:ext cx="2207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1" name="Google Shape;421;p44"/>
            <p:cNvSpPr txBox="1"/>
            <p:nvPr/>
          </p:nvSpPr>
          <p:spPr>
            <a:xfrm>
              <a:off x="2207725" y="1122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128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2" name="Google Shape;422;p44"/>
            <p:cNvSpPr txBox="1"/>
            <p:nvPr/>
          </p:nvSpPr>
          <p:spPr>
            <a:xfrm>
              <a:off x="2207725" y="3740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3" name="Google Shape;423;p44"/>
            <p:cNvSpPr txBox="1"/>
            <p:nvPr/>
          </p:nvSpPr>
          <p:spPr>
            <a:xfrm>
              <a:off x="2207725" y="24317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64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4" name="Google Shape;424;p44"/>
            <p:cNvSpPr txBox="1"/>
            <p:nvPr/>
          </p:nvSpPr>
          <p:spPr>
            <a:xfrm>
              <a:off x="2207725" y="1777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96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5" name="Google Shape;425;p44"/>
            <p:cNvSpPr txBox="1"/>
            <p:nvPr/>
          </p:nvSpPr>
          <p:spPr>
            <a:xfrm>
              <a:off x="2207725" y="3086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32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6" name="Google Shape;426;p44"/>
            <p:cNvSpPr txBox="1"/>
            <p:nvPr/>
          </p:nvSpPr>
          <p:spPr>
            <a:xfrm>
              <a:off x="2207725" y="3413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7" name="Google Shape;427;p44"/>
            <p:cNvSpPr txBox="1"/>
            <p:nvPr/>
          </p:nvSpPr>
          <p:spPr>
            <a:xfrm>
              <a:off x="2207725" y="2758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48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8" name="Google Shape;428;p44"/>
            <p:cNvSpPr txBox="1"/>
            <p:nvPr/>
          </p:nvSpPr>
          <p:spPr>
            <a:xfrm>
              <a:off x="2207725" y="2104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80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29" name="Google Shape;429;p44"/>
            <p:cNvSpPr txBox="1"/>
            <p:nvPr/>
          </p:nvSpPr>
          <p:spPr>
            <a:xfrm>
              <a:off x="2207725" y="1450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112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30" name="Google Shape;430;p44"/>
            <p:cNvSpPr txBox="1"/>
            <p:nvPr/>
          </p:nvSpPr>
          <p:spPr>
            <a:xfrm rot="-5400000">
              <a:off x="1499900" y="2255625"/>
              <a:ext cx="19275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Memory Usage (KB)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Usage</a:t>
            </a:r>
            <a:endParaRPr b="1"/>
          </a:p>
        </p:txBody>
      </p:sp>
      <p:sp>
        <p:nvSpPr>
          <p:cNvPr id="436" name="Google Shape;436;p45"/>
          <p:cNvSpPr txBox="1"/>
          <p:nvPr>
            <p:ph idx="1" type="body"/>
          </p:nvPr>
        </p:nvSpPr>
        <p:spPr>
          <a:xfrm>
            <a:off x="344500" y="1378325"/>
            <a:ext cx="38646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be </a:t>
            </a:r>
            <a:r>
              <a:rPr b="1" lang="en">
                <a:solidFill>
                  <a:schemeClr val="accent2"/>
                </a:solidFill>
              </a:rPr>
              <a:t>resource aware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compute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memory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accent1"/>
                </a:solidFill>
              </a:rPr>
              <a:t>quantization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437" name="Google Shape;437;p45"/>
          <p:cNvGrpSpPr/>
          <p:nvPr/>
        </p:nvGrpSpPr>
        <p:grpSpPr>
          <a:xfrm>
            <a:off x="4714183" y="1288557"/>
            <a:ext cx="4429813" cy="2723233"/>
            <a:chOff x="2200250" y="1122925"/>
            <a:chExt cx="4542000" cy="2792200"/>
          </a:xfrm>
        </p:grpSpPr>
        <p:cxnSp>
          <p:nvCxnSpPr>
            <p:cNvPr id="438" name="Google Shape;438;p45"/>
            <p:cNvCxnSpPr/>
            <p:nvPr/>
          </p:nvCxnSpPr>
          <p:spPr>
            <a:xfrm>
              <a:off x="3081625" y="1210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45"/>
            <p:cNvCxnSpPr/>
            <p:nvPr/>
          </p:nvCxnSpPr>
          <p:spPr>
            <a:xfrm>
              <a:off x="3081625" y="1373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45"/>
            <p:cNvCxnSpPr/>
            <p:nvPr/>
          </p:nvCxnSpPr>
          <p:spPr>
            <a:xfrm>
              <a:off x="3081625" y="1537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45"/>
            <p:cNvCxnSpPr/>
            <p:nvPr/>
          </p:nvCxnSpPr>
          <p:spPr>
            <a:xfrm>
              <a:off x="3081625" y="1701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45"/>
            <p:cNvCxnSpPr/>
            <p:nvPr/>
          </p:nvCxnSpPr>
          <p:spPr>
            <a:xfrm>
              <a:off x="3081625" y="1864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45"/>
            <p:cNvCxnSpPr/>
            <p:nvPr/>
          </p:nvCxnSpPr>
          <p:spPr>
            <a:xfrm>
              <a:off x="3081625" y="2028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45"/>
            <p:cNvCxnSpPr/>
            <p:nvPr/>
          </p:nvCxnSpPr>
          <p:spPr>
            <a:xfrm>
              <a:off x="3081625" y="2191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45"/>
            <p:cNvCxnSpPr/>
            <p:nvPr/>
          </p:nvCxnSpPr>
          <p:spPr>
            <a:xfrm>
              <a:off x="3081625" y="2355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45"/>
            <p:cNvCxnSpPr/>
            <p:nvPr/>
          </p:nvCxnSpPr>
          <p:spPr>
            <a:xfrm>
              <a:off x="3081625" y="2519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45"/>
            <p:cNvCxnSpPr/>
            <p:nvPr/>
          </p:nvCxnSpPr>
          <p:spPr>
            <a:xfrm>
              <a:off x="3081625" y="2682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45"/>
            <p:cNvCxnSpPr/>
            <p:nvPr/>
          </p:nvCxnSpPr>
          <p:spPr>
            <a:xfrm>
              <a:off x="3081625" y="2846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45"/>
            <p:cNvCxnSpPr/>
            <p:nvPr/>
          </p:nvCxnSpPr>
          <p:spPr>
            <a:xfrm>
              <a:off x="3081625" y="3009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45"/>
            <p:cNvCxnSpPr/>
            <p:nvPr/>
          </p:nvCxnSpPr>
          <p:spPr>
            <a:xfrm>
              <a:off x="3081625" y="3173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45"/>
            <p:cNvCxnSpPr/>
            <p:nvPr/>
          </p:nvCxnSpPr>
          <p:spPr>
            <a:xfrm>
              <a:off x="3081625" y="3337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45"/>
            <p:cNvCxnSpPr/>
            <p:nvPr/>
          </p:nvCxnSpPr>
          <p:spPr>
            <a:xfrm>
              <a:off x="3081625" y="3500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45"/>
            <p:cNvCxnSpPr/>
            <p:nvPr/>
          </p:nvCxnSpPr>
          <p:spPr>
            <a:xfrm>
              <a:off x="3081625" y="3664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45"/>
            <p:cNvCxnSpPr/>
            <p:nvPr/>
          </p:nvCxnSpPr>
          <p:spPr>
            <a:xfrm>
              <a:off x="3081625" y="3827825"/>
              <a:ext cx="2207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5" name="Google Shape;455;p45"/>
            <p:cNvSpPr/>
            <p:nvPr/>
          </p:nvSpPr>
          <p:spPr>
            <a:xfrm>
              <a:off x="3641900" y="3337025"/>
              <a:ext cx="1075800" cy="49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5468750" y="1835825"/>
              <a:ext cx="115200" cy="10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 txBox="1"/>
            <p:nvPr/>
          </p:nvSpPr>
          <p:spPr>
            <a:xfrm>
              <a:off x="5583950" y="18029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Application Code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8" name="Google Shape;458;p45"/>
            <p:cNvSpPr txBox="1"/>
            <p:nvPr/>
          </p:nvSpPr>
          <p:spPr>
            <a:xfrm>
              <a:off x="2207725" y="1122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128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59" name="Google Shape;459;p45"/>
            <p:cNvSpPr txBox="1"/>
            <p:nvPr/>
          </p:nvSpPr>
          <p:spPr>
            <a:xfrm>
              <a:off x="2207725" y="3740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0" name="Google Shape;460;p45"/>
            <p:cNvSpPr txBox="1"/>
            <p:nvPr/>
          </p:nvSpPr>
          <p:spPr>
            <a:xfrm>
              <a:off x="2207725" y="24317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64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1" name="Google Shape;461;p45"/>
            <p:cNvSpPr txBox="1"/>
            <p:nvPr/>
          </p:nvSpPr>
          <p:spPr>
            <a:xfrm>
              <a:off x="2207725" y="1777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96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2" name="Google Shape;462;p45"/>
            <p:cNvSpPr txBox="1"/>
            <p:nvPr/>
          </p:nvSpPr>
          <p:spPr>
            <a:xfrm>
              <a:off x="2207725" y="3086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32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3" name="Google Shape;463;p45"/>
            <p:cNvSpPr txBox="1"/>
            <p:nvPr/>
          </p:nvSpPr>
          <p:spPr>
            <a:xfrm>
              <a:off x="2207725" y="3413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4" name="Google Shape;464;p45"/>
            <p:cNvSpPr txBox="1"/>
            <p:nvPr/>
          </p:nvSpPr>
          <p:spPr>
            <a:xfrm>
              <a:off x="2207725" y="2758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48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5" name="Google Shape;465;p45"/>
            <p:cNvSpPr txBox="1"/>
            <p:nvPr/>
          </p:nvSpPr>
          <p:spPr>
            <a:xfrm>
              <a:off x="2207725" y="2104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80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6" name="Google Shape;466;p45"/>
            <p:cNvSpPr txBox="1"/>
            <p:nvPr/>
          </p:nvSpPr>
          <p:spPr>
            <a:xfrm>
              <a:off x="2207725" y="1450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112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67" name="Google Shape;467;p45"/>
            <p:cNvSpPr txBox="1"/>
            <p:nvPr/>
          </p:nvSpPr>
          <p:spPr>
            <a:xfrm rot="-5400000">
              <a:off x="1499900" y="2255625"/>
              <a:ext cx="19275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Memory Usage (KB)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Usage</a:t>
            </a:r>
            <a:endParaRPr b="1"/>
          </a:p>
        </p:txBody>
      </p:sp>
      <p:sp>
        <p:nvSpPr>
          <p:cNvPr id="473" name="Google Shape;473;p46"/>
          <p:cNvSpPr txBox="1"/>
          <p:nvPr>
            <p:ph idx="1" type="body"/>
          </p:nvPr>
        </p:nvSpPr>
        <p:spPr>
          <a:xfrm>
            <a:off x="344500" y="1378325"/>
            <a:ext cx="38646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be </a:t>
            </a:r>
            <a:r>
              <a:rPr b="1" lang="en">
                <a:solidFill>
                  <a:schemeClr val="accent2"/>
                </a:solidFill>
              </a:rPr>
              <a:t>resource aware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compute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memory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accent1"/>
                </a:solidFill>
              </a:rPr>
              <a:t>quantization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474" name="Google Shape;474;p46"/>
          <p:cNvGrpSpPr/>
          <p:nvPr/>
        </p:nvGrpSpPr>
        <p:grpSpPr>
          <a:xfrm>
            <a:off x="4714183" y="1288557"/>
            <a:ext cx="4429813" cy="2723233"/>
            <a:chOff x="2200250" y="1122925"/>
            <a:chExt cx="4542000" cy="2792200"/>
          </a:xfrm>
        </p:grpSpPr>
        <p:cxnSp>
          <p:nvCxnSpPr>
            <p:cNvPr id="475" name="Google Shape;475;p46"/>
            <p:cNvCxnSpPr/>
            <p:nvPr/>
          </p:nvCxnSpPr>
          <p:spPr>
            <a:xfrm>
              <a:off x="3081625" y="1210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46"/>
            <p:cNvCxnSpPr/>
            <p:nvPr/>
          </p:nvCxnSpPr>
          <p:spPr>
            <a:xfrm>
              <a:off x="3081625" y="1373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46"/>
            <p:cNvCxnSpPr/>
            <p:nvPr/>
          </p:nvCxnSpPr>
          <p:spPr>
            <a:xfrm>
              <a:off x="3081625" y="1537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46"/>
            <p:cNvCxnSpPr/>
            <p:nvPr/>
          </p:nvCxnSpPr>
          <p:spPr>
            <a:xfrm>
              <a:off x="3081625" y="1701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46"/>
            <p:cNvCxnSpPr/>
            <p:nvPr/>
          </p:nvCxnSpPr>
          <p:spPr>
            <a:xfrm>
              <a:off x="3081625" y="1864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46"/>
            <p:cNvCxnSpPr/>
            <p:nvPr/>
          </p:nvCxnSpPr>
          <p:spPr>
            <a:xfrm>
              <a:off x="3081625" y="2028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46"/>
            <p:cNvCxnSpPr/>
            <p:nvPr/>
          </p:nvCxnSpPr>
          <p:spPr>
            <a:xfrm>
              <a:off x="3081625" y="2191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46"/>
            <p:cNvCxnSpPr/>
            <p:nvPr/>
          </p:nvCxnSpPr>
          <p:spPr>
            <a:xfrm>
              <a:off x="3081625" y="2355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46"/>
            <p:cNvCxnSpPr/>
            <p:nvPr/>
          </p:nvCxnSpPr>
          <p:spPr>
            <a:xfrm>
              <a:off x="3081625" y="2519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46"/>
            <p:cNvCxnSpPr/>
            <p:nvPr/>
          </p:nvCxnSpPr>
          <p:spPr>
            <a:xfrm>
              <a:off x="3081625" y="2682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6"/>
            <p:cNvCxnSpPr/>
            <p:nvPr/>
          </p:nvCxnSpPr>
          <p:spPr>
            <a:xfrm>
              <a:off x="3081625" y="2846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46"/>
            <p:cNvCxnSpPr/>
            <p:nvPr/>
          </p:nvCxnSpPr>
          <p:spPr>
            <a:xfrm>
              <a:off x="3081625" y="3009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46"/>
            <p:cNvCxnSpPr/>
            <p:nvPr/>
          </p:nvCxnSpPr>
          <p:spPr>
            <a:xfrm>
              <a:off x="3081625" y="3173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46"/>
            <p:cNvCxnSpPr/>
            <p:nvPr/>
          </p:nvCxnSpPr>
          <p:spPr>
            <a:xfrm>
              <a:off x="3081625" y="3337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46"/>
            <p:cNvCxnSpPr/>
            <p:nvPr/>
          </p:nvCxnSpPr>
          <p:spPr>
            <a:xfrm>
              <a:off x="3081625" y="3500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46"/>
            <p:cNvCxnSpPr/>
            <p:nvPr/>
          </p:nvCxnSpPr>
          <p:spPr>
            <a:xfrm>
              <a:off x="3081625" y="3664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46"/>
            <p:cNvCxnSpPr/>
            <p:nvPr/>
          </p:nvCxnSpPr>
          <p:spPr>
            <a:xfrm>
              <a:off x="3081625" y="3827825"/>
              <a:ext cx="2207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2" name="Google Shape;492;p46"/>
            <p:cNvSpPr/>
            <p:nvPr/>
          </p:nvSpPr>
          <p:spPr>
            <a:xfrm>
              <a:off x="3641900" y="3337025"/>
              <a:ext cx="1075800" cy="49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3641900" y="3078223"/>
              <a:ext cx="1075800" cy="42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5468750" y="1663675"/>
              <a:ext cx="115200" cy="10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5468750" y="1835825"/>
              <a:ext cx="115200" cy="10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6"/>
            <p:cNvSpPr txBox="1"/>
            <p:nvPr/>
          </p:nvSpPr>
          <p:spPr>
            <a:xfrm>
              <a:off x="5583950" y="163082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TFLite Micro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97" name="Google Shape;497;p46"/>
            <p:cNvSpPr txBox="1"/>
            <p:nvPr/>
          </p:nvSpPr>
          <p:spPr>
            <a:xfrm>
              <a:off x="5583950" y="18029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Application Code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98" name="Google Shape;498;p46"/>
            <p:cNvSpPr txBox="1"/>
            <p:nvPr/>
          </p:nvSpPr>
          <p:spPr>
            <a:xfrm>
              <a:off x="2207725" y="1122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128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99" name="Google Shape;499;p46"/>
            <p:cNvSpPr txBox="1"/>
            <p:nvPr/>
          </p:nvSpPr>
          <p:spPr>
            <a:xfrm>
              <a:off x="2207725" y="3740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0" name="Google Shape;500;p46"/>
            <p:cNvSpPr txBox="1"/>
            <p:nvPr/>
          </p:nvSpPr>
          <p:spPr>
            <a:xfrm>
              <a:off x="2207725" y="24317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64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1" name="Google Shape;501;p46"/>
            <p:cNvSpPr txBox="1"/>
            <p:nvPr/>
          </p:nvSpPr>
          <p:spPr>
            <a:xfrm>
              <a:off x="2207725" y="1777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96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2207725" y="3086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32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2207725" y="3413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4" name="Google Shape;504;p46"/>
            <p:cNvSpPr txBox="1"/>
            <p:nvPr/>
          </p:nvSpPr>
          <p:spPr>
            <a:xfrm>
              <a:off x="2207725" y="2758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48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5" name="Google Shape;505;p46"/>
            <p:cNvSpPr txBox="1"/>
            <p:nvPr/>
          </p:nvSpPr>
          <p:spPr>
            <a:xfrm>
              <a:off x="2207725" y="2104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80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6" name="Google Shape;506;p46"/>
            <p:cNvSpPr txBox="1"/>
            <p:nvPr/>
          </p:nvSpPr>
          <p:spPr>
            <a:xfrm>
              <a:off x="2207725" y="1450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112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07" name="Google Shape;507;p46"/>
            <p:cNvSpPr txBox="1"/>
            <p:nvPr/>
          </p:nvSpPr>
          <p:spPr>
            <a:xfrm rot="-5400000">
              <a:off x="1499900" y="2255625"/>
              <a:ext cx="19275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Memory Usage (KB)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Usage</a:t>
            </a:r>
            <a:endParaRPr b="1"/>
          </a:p>
        </p:txBody>
      </p:sp>
      <p:sp>
        <p:nvSpPr>
          <p:cNvPr id="513" name="Google Shape;513;p47"/>
          <p:cNvSpPr txBox="1"/>
          <p:nvPr>
            <p:ph idx="1" type="body"/>
          </p:nvPr>
        </p:nvSpPr>
        <p:spPr>
          <a:xfrm>
            <a:off x="344500" y="1378325"/>
            <a:ext cx="38646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be </a:t>
            </a:r>
            <a:r>
              <a:rPr b="1" lang="en">
                <a:solidFill>
                  <a:schemeClr val="accent2"/>
                </a:solidFill>
              </a:rPr>
              <a:t>resource aware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compute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memory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accent1"/>
                </a:solidFill>
              </a:rPr>
              <a:t>quantization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514" name="Google Shape;514;p47"/>
          <p:cNvGrpSpPr/>
          <p:nvPr/>
        </p:nvGrpSpPr>
        <p:grpSpPr>
          <a:xfrm>
            <a:off x="4714183" y="1288557"/>
            <a:ext cx="4429813" cy="2723233"/>
            <a:chOff x="2200250" y="1122925"/>
            <a:chExt cx="4542000" cy="2792200"/>
          </a:xfrm>
        </p:grpSpPr>
        <p:cxnSp>
          <p:nvCxnSpPr>
            <p:cNvPr id="515" name="Google Shape;515;p47"/>
            <p:cNvCxnSpPr/>
            <p:nvPr/>
          </p:nvCxnSpPr>
          <p:spPr>
            <a:xfrm>
              <a:off x="3081625" y="1210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7"/>
            <p:cNvCxnSpPr/>
            <p:nvPr/>
          </p:nvCxnSpPr>
          <p:spPr>
            <a:xfrm>
              <a:off x="3081625" y="1373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7"/>
            <p:cNvCxnSpPr/>
            <p:nvPr/>
          </p:nvCxnSpPr>
          <p:spPr>
            <a:xfrm>
              <a:off x="3081625" y="1537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47"/>
            <p:cNvCxnSpPr/>
            <p:nvPr/>
          </p:nvCxnSpPr>
          <p:spPr>
            <a:xfrm>
              <a:off x="3081625" y="1701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47"/>
            <p:cNvCxnSpPr/>
            <p:nvPr/>
          </p:nvCxnSpPr>
          <p:spPr>
            <a:xfrm>
              <a:off x="3081625" y="1864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47"/>
            <p:cNvCxnSpPr/>
            <p:nvPr/>
          </p:nvCxnSpPr>
          <p:spPr>
            <a:xfrm>
              <a:off x="3081625" y="2028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7"/>
            <p:cNvCxnSpPr/>
            <p:nvPr/>
          </p:nvCxnSpPr>
          <p:spPr>
            <a:xfrm>
              <a:off x="3081625" y="2191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7"/>
            <p:cNvCxnSpPr/>
            <p:nvPr/>
          </p:nvCxnSpPr>
          <p:spPr>
            <a:xfrm>
              <a:off x="3081625" y="2355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7"/>
            <p:cNvCxnSpPr/>
            <p:nvPr/>
          </p:nvCxnSpPr>
          <p:spPr>
            <a:xfrm>
              <a:off x="3081625" y="2519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7"/>
            <p:cNvCxnSpPr/>
            <p:nvPr/>
          </p:nvCxnSpPr>
          <p:spPr>
            <a:xfrm>
              <a:off x="3081625" y="2682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7"/>
            <p:cNvCxnSpPr/>
            <p:nvPr/>
          </p:nvCxnSpPr>
          <p:spPr>
            <a:xfrm>
              <a:off x="3081625" y="2846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47"/>
            <p:cNvCxnSpPr/>
            <p:nvPr/>
          </p:nvCxnSpPr>
          <p:spPr>
            <a:xfrm>
              <a:off x="3081625" y="3009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47"/>
            <p:cNvCxnSpPr/>
            <p:nvPr/>
          </p:nvCxnSpPr>
          <p:spPr>
            <a:xfrm>
              <a:off x="3081625" y="3173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47"/>
            <p:cNvCxnSpPr/>
            <p:nvPr/>
          </p:nvCxnSpPr>
          <p:spPr>
            <a:xfrm>
              <a:off x="3081625" y="3337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7"/>
            <p:cNvCxnSpPr/>
            <p:nvPr/>
          </p:nvCxnSpPr>
          <p:spPr>
            <a:xfrm>
              <a:off x="3081625" y="3500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47"/>
            <p:cNvCxnSpPr/>
            <p:nvPr/>
          </p:nvCxnSpPr>
          <p:spPr>
            <a:xfrm>
              <a:off x="3081625" y="3664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47"/>
            <p:cNvCxnSpPr/>
            <p:nvPr/>
          </p:nvCxnSpPr>
          <p:spPr>
            <a:xfrm>
              <a:off x="3081625" y="3827825"/>
              <a:ext cx="2207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2" name="Google Shape;532;p47"/>
            <p:cNvSpPr/>
            <p:nvPr/>
          </p:nvSpPr>
          <p:spPr>
            <a:xfrm>
              <a:off x="3641900" y="3337025"/>
              <a:ext cx="1075800" cy="49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3641900" y="3078223"/>
              <a:ext cx="1075800" cy="42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3641900" y="2666700"/>
              <a:ext cx="1075800" cy="411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5468750" y="1491525"/>
              <a:ext cx="115200" cy="10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5468750" y="1663675"/>
              <a:ext cx="115200" cy="10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5468750" y="1835825"/>
              <a:ext cx="115200" cy="10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 txBox="1"/>
            <p:nvPr/>
          </p:nvSpPr>
          <p:spPr>
            <a:xfrm>
              <a:off x="5583950" y="14586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Model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39" name="Google Shape;539;p47"/>
            <p:cNvSpPr txBox="1"/>
            <p:nvPr/>
          </p:nvSpPr>
          <p:spPr>
            <a:xfrm>
              <a:off x="5583950" y="163082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TFLite Micro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0" name="Google Shape;540;p47"/>
            <p:cNvSpPr txBox="1"/>
            <p:nvPr/>
          </p:nvSpPr>
          <p:spPr>
            <a:xfrm>
              <a:off x="5583950" y="18029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Application Code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1" name="Google Shape;541;p47"/>
            <p:cNvSpPr txBox="1"/>
            <p:nvPr/>
          </p:nvSpPr>
          <p:spPr>
            <a:xfrm>
              <a:off x="2207725" y="1122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128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2" name="Google Shape;542;p47"/>
            <p:cNvSpPr txBox="1"/>
            <p:nvPr/>
          </p:nvSpPr>
          <p:spPr>
            <a:xfrm>
              <a:off x="2207725" y="3740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3" name="Google Shape;543;p47"/>
            <p:cNvSpPr txBox="1"/>
            <p:nvPr/>
          </p:nvSpPr>
          <p:spPr>
            <a:xfrm>
              <a:off x="2207725" y="24317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64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4" name="Google Shape;544;p47"/>
            <p:cNvSpPr txBox="1"/>
            <p:nvPr/>
          </p:nvSpPr>
          <p:spPr>
            <a:xfrm>
              <a:off x="2207725" y="1777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96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5" name="Google Shape;545;p47"/>
            <p:cNvSpPr txBox="1"/>
            <p:nvPr/>
          </p:nvSpPr>
          <p:spPr>
            <a:xfrm>
              <a:off x="2207725" y="3086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32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6" name="Google Shape;546;p47"/>
            <p:cNvSpPr txBox="1"/>
            <p:nvPr/>
          </p:nvSpPr>
          <p:spPr>
            <a:xfrm>
              <a:off x="2207725" y="3413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7" name="Google Shape;547;p47"/>
            <p:cNvSpPr txBox="1"/>
            <p:nvPr/>
          </p:nvSpPr>
          <p:spPr>
            <a:xfrm>
              <a:off x="2207725" y="2758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48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8" name="Google Shape;548;p47"/>
            <p:cNvSpPr txBox="1"/>
            <p:nvPr/>
          </p:nvSpPr>
          <p:spPr>
            <a:xfrm>
              <a:off x="2207725" y="2104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80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49" name="Google Shape;549;p47"/>
            <p:cNvSpPr txBox="1"/>
            <p:nvPr/>
          </p:nvSpPr>
          <p:spPr>
            <a:xfrm>
              <a:off x="2207725" y="1450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112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50" name="Google Shape;550;p47"/>
            <p:cNvSpPr txBox="1"/>
            <p:nvPr/>
          </p:nvSpPr>
          <p:spPr>
            <a:xfrm rot="-5400000">
              <a:off x="1499900" y="2255625"/>
              <a:ext cx="19275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Memory Usage (KB)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Usage</a:t>
            </a:r>
            <a:endParaRPr b="1"/>
          </a:p>
        </p:txBody>
      </p:sp>
      <p:sp>
        <p:nvSpPr>
          <p:cNvPr id="556" name="Google Shape;556;p48"/>
          <p:cNvSpPr txBox="1"/>
          <p:nvPr>
            <p:ph idx="1" type="body"/>
          </p:nvPr>
        </p:nvSpPr>
        <p:spPr>
          <a:xfrm>
            <a:off x="344500" y="1378325"/>
            <a:ext cx="38646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be </a:t>
            </a:r>
            <a:r>
              <a:rPr b="1" lang="en">
                <a:solidFill>
                  <a:schemeClr val="accent2"/>
                </a:solidFill>
              </a:rPr>
              <a:t>resource aware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compute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memory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accent1"/>
                </a:solidFill>
              </a:rPr>
              <a:t>quantization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557" name="Google Shape;557;p48"/>
          <p:cNvGrpSpPr/>
          <p:nvPr/>
        </p:nvGrpSpPr>
        <p:grpSpPr>
          <a:xfrm>
            <a:off x="4714183" y="1288557"/>
            <a:ext cx="4429813" cy="2723233"/>
            <a:chOff x="2200250" y="1122925"/>
            <a:chExt cx="4542000" cy="2792200"/>
          </a:xfrm>
        </p:grpSpPr>
        <p:cxnSp>
          <p:nvCxnSpPr>
            <p:cNvPr id="558" name="Google Shape;558;p48"/>
            <p:cNvCxnSpPr/>
            <p:nvPr/>
          </p:nvCxnSpPr>
          <p:spPr>
            <a:xfrm>
              <a:off x="3081625" y="1210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8"/>
            <p:cNvCxnSpPr/>
            <p:nvPr/>
          </p:nvCxnSpPr>
          <p:spPr>
            <a:xfrm>
              <a:off x="3081625" y="1373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8"/>
            <p:cNvCxnSpPr/>
            <p:nvPr/>
          </p:nvCxnSpPr>
          <p:spPr>
            <a:xfrm>
              <a:off x="3081625" y="1537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8"/>
            <p:cNvCxnSpPr/>
            <p:nvPr/>
          </p:nvCxnSpPr>
          <p:spPr>
            <a:xfrm>
              <a:off x="3081625" y="1701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8"/>
            <p:cNvCxnSpPr/>
            <p:nvPr/>
          </p:nvCxnSpPr>
          <p:spPr>
            <a:xfrm>
              <a:off x="3081625" y="1864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8"/>
            <p:cNvCxnSpPr/>
            <p:nvPr/>
          </p:nvCxnSpPr>
          <p:spPr>
            <a:xfrm>
              <a:off x="3081625" y="2028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8"/>
            <p:cNvCxnSpPr/>
            <p:nvPr/>
          </p:nvCxnSpPr>
          <p:spPr>
            <a:xfrm>
              <a:off x="3081625" y="2191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8"/>
            <p:cNvCxnSpPr/>
            <p:nvPr/>
          </p:nvCxnSpPr>
          <p:spPr>
            <a:xfrm>
              <a:off x="3081625" y="2355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8"/>
            <p:cNvCxnSpPr/>
            <p:nvPr/>
          </p:nvCxnSpPr>
          <p:spPr>
            <a:xfrm>
              <a:off x="3081625" y="2519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8"/>
            <p:cNvCxnSpPr/>
            <p:nvPr/>
          </p:nvCxnSpPr>
          <p:spPr>
            <a:xfrm>
              <a:off x="3081625" y="2682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8"/>
            <p:cNvCxnSpPr/>
            <p:nvPr/>
          </p:nvCxnSpPr>
          <p:spPr>
            <a:xfrm>
              <a:off x="3081625" y="2846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8"/>
            <p:cNvCxnSpPr/>
            <p:nvPr/>
          </p:nvCxnSpPr>
          <p:spPr>
            <a:xfrm>
              <a:off x="3081625" y="3009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8"/>
            <p:cNvCxnSpPr/>
            <p:nvPr/>
          </p:nvCxnSpPr>
          <p:spPr>
            <a:xfrm>
              <a:off x="3081625" y="3173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8"/>
            <p:cNvCxnSpPr/>
            <p:nvPr/>
          </p:nvCxnSpPr>
          <p:spPr>
            <a:xfrm>
              <a:off x="3081625" y="3337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8"/>
            <p:cNvCxnSpPr/>
            <p:nvPr/>
          </p:nvCxnSpPr>
          <p:spPr>
            <a:xfrm>
              <a:off x="3081625" y="3500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8"/>
            <p:cNvCxnSpPr/>
            <p:nvPr/>
          </p:nvCxnSpPr>
          <p:spPr>
            <a:xfrm>
              <a:off x="3081625" y="3664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8"/>
            <p:cNvCxnSpPr/>
            <p:nvPr/>
          </p:nvCxnSpPr>
          <p:spPr>
            <a:xfrm>
              <a:off x="3081625" y="3827825"/>
              <a:ext cx="2207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5" name="Google Shape;575;p48"/>
            <p:cNvSpPr/>
            <p:nvPr/>
          </p:nvSpPr>
          <p:spPr>
            <a:xfrm>
              <a:off x="3641900" y="3337025"/>
              <a:ext cx="1075800" cy="49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>
              <a:off x="3641900" y="3078223"/>
              <a:ext cx="1075800" cy="42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>
              <a:off x="3641900" y="2666700"/>
              <a:ext cx="1075800" cy="411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>
              <a:off x="3641900" y="2519025"/>
              <a:ext cx="1075800" cy="1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5468750" y="1319375"/>
              <a:ext cx="115200" cy="10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>
              <a:off x="5468750" y="1491525"/>
              <a:ext cx="115200" cy="10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>
              <a:off x="5468750" y="1663675"/>
              <a:ext cx="115200" cy="10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>
              <a:off x="5468750" y="1835825"/>
              <a:ext cx="115200" cy="10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8"/>
            <p:cNvSpPr txBox="1"/>
            <p:nvPr/>
          </p:nvSpPr>
          <p:spPr>
            <a:xfrm>
              <a:off x="5583950" y="128652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Working Memory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4" name="Google Shape;584;p48"/>
            <p:cNvSpPr txBox="1"/>
            <p:nvPr/>
          </p:nvSpPr>
          <p:spPr>
            <a:xfrm>
              <a:off x="5583950" y="14586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Model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5" name="Google Shape;585;p48"/>
            <p:cNvSpPr txBox="1"/>
            <p:nvPr/>
          </p:nvSpPr>
          <p:spPr>
            <a:xfrm>
              <a:off x="5583950" y="163082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TFLite Micro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6" name="Google Shape;586;p48"/>
            <p:cNvSpPr txBox="1"/>
            <p:nvPr/>
          </p:nvSpPr>
          <p:spPr>
            <a:xfrm>
              <a:off x="5583950" y="18029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Application Code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7" name="Google Shape;587;p48"/>
            <p:cNvSpPr txBox="1"/>
            <p:nvPr/>
          </p:nvSpPr>
          <p:spPr>
            <a:xfrm>
              <a:off x="2207725" y="1122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128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8" name="Google Shape;588;p48"/>
            <p:cNvSpPr txBox="1"/>
            <p:nvPr/>
          </p:nvSpPr>
          <p:spPr>
            <a:xfrm>
              <a:off x="2207725" y="3740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89" name="Google Shape;589;p48"/>
            <p:cNvSpPr txBox="1"/>
            <p:nvPr/>
          </p:nvSpPr>
          <p:spPr>
            <a:xfrm>
              <a:off x="2207725" y="24317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64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0" name="Google Shape;590;p48"/>
            <p:cNvSpPr txBox="1"/>
            <p:nvPr/>
          </p:nvSpPr>
          <p:spPr>
            <a:xfrm>
              <a:off x="2207725" y="1777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96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1" name="Google Shape;591;p48"/>
            <p:cNvSpPr txBox="1"/>
            <p:nvPr/>
          </p:nvSpPr>
          <p:spPr>
            <a:xfrm>
              <a:off x="2207725" y="3086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32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2" name="Google Shape;592;p48"/>
            <p:cNvSpPr txBox="1"/>
            <p:nvPr/>
          </p:nvSpPr>
          <p:spPr>
            <a:xfrm>
              <a:off x="2207725" y="3413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3" name="Google Shape;593;p48"/>
            <p:cNvSpPr txBox="1"/>
            <p:nvPr/>
          </p:nvSpPr>
          <p:spPr>
            <a:xfrm>
              <a:off x="2207725" y="2758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48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4" name="Google Shape;594;p48"/>
            <p:cNvSpPr txBox="1"/>
            <p:nvPr/>
          </p:nvSpPr>
          <p:spPr>
            <a:xfrm>
              <a:off x="2207725" y="2104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80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5" name="Google Shape;595;p48"/>
            <p:cNvSpPr txBox="1"/>
            <p:nvPr/>
          </p:nvSpPr>
          <p:spPr>
            <a:xfrm>
              <a:off x="2207725" y="1450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112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6" name="Google Shape;596;p48"/>
            <p:cNvSpPr txBox="1"/>
            <p:nvPr/>
          </p:nvSpPr>
          <p:spPr>
            <a:xfrm rot="-5400000">
              <a:off x="1499900" y="2255625"/>
              <a:ext cx="19275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Memory Usage (KB)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Usage</a:t>
            </a:r>
            <a:endParaRPr b="1"/>
          </a:p>
        </p:txBody>
      </p:sp>
      <p:sp>
        <p:nvSpPr>
          <p:cNvPr id="602" name="Google Shape;602;p49"/>
          <p:cNvSpPr txBox="1"/>
          <p:nvPr>
            <p:ph idx="1" type="body"/>
          </p:nvPr>
        </p:nvSpPr>
        <p:spPr>
          <a:xfrm>
            <a:off x="344500" y="1378325"/>
            <a:ext cx="38646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be </a:t>
            </a:r>
            <a:r>
              <a:rPr b="1" lang="en">
                <a:solidFill>
                  <a:schemeClr val="accent2"/>
                </a:solidFill>
              </a:rPr>
              <a:t>resource aware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compute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memory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accent1"/>
                </a:solidFill>
              </a:rPr>
              <a:t>quantization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603" name="Google Shape;603;p49"/>
          <p:cNvGrpSpPr/>
          <p:nvPr/>
        </p:nvGrpSpPr>
        <p:grpSpPr>
          <a:xfrm>
            <a:off x="4714183" y="1288557"/>
            <a:ext cx="4429813" cy="2723233"/>
            <a:chOff x="2200250" y="1122925"/>
            <a:chExt cx="4542000" cy="2792200"/>
          </a:xfrm>
        </p:grpSpPr>
        <p:cxnSp>
          <p:nvCxnSpPr>
            <p:cNvPr id="604" name="Google Shape;604;p49"/>
            <p:cNvCxnSpPr/>
            <p:nvPr/>
          </p:nvCxnSpPr>
          <p:spPr>
            <a:xfrm>
              <a:off x="3081625" y="1210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49"/>
            <p:cNvCxnSpPr/>
            <p:nvPr/>
          </p:nvCxnSpPr>
          <p:spPr>
            <a:xfrm>
              <a:off x="3081625" y="1373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49"/>
            <p:cNvCxnSpPr/>
            <p:nvPr/>
          </p:nvCxnSpPr>
          <p:spPr>
            <a:xfrm>
              <a:off x="3081625" y="1537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49"/>
            <p:cNvCxnSpPr/>
            <p:nvPr/>
          </p:nvCxnSpPr>
          <p:spPr>
            <a:xfrm>
              <a:off x="3081625" y="1701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49"/>
            <p:cNvCxnSpPr/>
            <p:nvPr/>
          </p:nvCxnSpPr>
          <p:spPr>
            <a:xfrm>
              <a:off x="3081625" y="1864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49"/>
            <p:cNvCxnSpPr/>
            <p:nvPr/>
          </p:nvCxnSpPr>
          <p:spPr>
            <a:xfrm>
              <a:off x="3081625" y="2028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49"/>
            <p:cNvCxnSpPr/>
            <p:nvPr/>
          </p:nvCxnSpPr>
          <p:spPr>
            <a:xfrm>
              <a:off x="3081625" y="2191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49"/>
            <p:cNvCxnSpPr/>
            <p:nvPr/>
          </p:nvCxnSpPr>
          <p:spPr>
            <a:xfrm>
              <a:off x="3081625" y="2355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49"/>
            <p:cNvCxnSpPr/>
            <p:nvPr/>
          </p:nvCxnSpPr>
          <p:spPr>
            <a:xfrm>
              <a:off x="3081625" y="2519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49"/>
            <p:cNvCxnSpPr/>
            <p:nvPr/>
          </p:nvCxnSpPr>
          <p:spPr>
            <a:xfrm>
              <a:off x="3081625" y="2682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49"/>
            <p:cNvCxnSpPr/>
            <p:nvPr/>
          </p:nvCxnSpPr>
          <p:spPr>
            <a:xfrm>
              <a:off x="3081625" y="2846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49"/>
            <p:cNvCxnSpPr/>
            <p:nvPr/>
          </p:nvCxnSpPr>
          <p:spPr>
            <a:xfrm>
              <a:off x="3081625" y="3009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49"/>
            <p:cNvCxnSpPr/>
            <p:nvPr/>
          </p:nvCxnSpPr>
          <p:spPr>
            <a:xfrm>
              <a:off x="3081625" y="3173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49"/>
            <p:cNvCxnSpPr/>
            <p:nvPr/>
          </p:nvCxnSpPr>
          <p:spPr>
            <a:xfrm>
              <a:off x="3081625" y="3337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49"/>
            <p:cNvCxnSpPr/>
            <p:nvPr/>
          </p:nvCxnSpPr>
          <p:spPr>
            <a:xfrm>
              <a:off x="3081625" y="3500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49"/>
            <p:cNvCxnSpPr/>
            <p:nvPr/>
          </p:nvCxnSpPr>
          <p:spPr>
            <a:xfrm>
              <a:off x="3081625" y="3664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49"/>
            <p:cNvCxnSpPr/>
            <p:nvPr/>
          </p:nvCxnSpPr>
          <p:spPr>
            <a:xfrm>
              <a:off x="3081625" y="3827825"/>
              <a:ext cx="2207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1" name="Google Shape;621;p49"/>
            <p:cNvSpPr/>
            <p:nvPr/>
          </p:nvSpPr>
          <p:spPr>
            <a:xfrm>
              <a:off x="3641900" y="3337025"/>
              <a:ext cx="1075800" cy="49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3641900" y="3078223"/>
              <a:ext cx="1075800" cy="42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9"/>
            <p:cNvSpPr/>
            <p:nvPr/>
          </p:nvSpPr>
          <p:spPr>
            <a:xfrm>
              <a:off x="3641900" y="2666700"/>
              <a:ext cx="1075800" cy="411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3641900" y="2519025"/>
              <a:ext cx="1075800" cy="1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9"/>
            <p:cNvSpPr/>
            <p:nvPr/>
          </p:nvSpPr>
          <p:spPr>
            <a:xfrm>
              <a:off x="3641900" y="1210225"/>
              <a:ext cx="1075800" cy="1308600"/>
            </a:xfrm>
            <a:prstGeom prst="rect">
              <a:avLst/>
            </a:prstGeom>
            <a:solidFill>
              <a:srgbClr val="FF9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9"/>
            <p:cNvSpPr/>
            <p:nvPr/>
          </p:nvSpPr>
          <p:spPr>
            <a:xfrm>
              <a:off x="5468750" y="1147225"/>
              <a:ext cx="115200" cy="108900"/>
            </a:xfrm>
            <a:prstGeom prst="rect">
              <a:avLst/>
            </a:prstGeom>
            <a:solidFill>
              <a:srgbClr val="FF9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5468750" y="1319375"/>
              <a:ext cx="115200" cy="108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5468750" y="1491525"/>
              <a:ext cx="115200" cy="10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5468750" y="1663675"/>
              <a:ext cx="115200" cy="108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5468750" y="1835825"/>
              <a:ext cx="115200" cy="10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9"/>
            <p:cNvSpPr txBox="1"/>
            <p:nvPr/>
          </p:nvSpPr>
          <p:spPr>
            <a:xfrm>
              <a:off x="5583950" y="1122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Audio Buffer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32" name="Google Shape;632;p49"/>
            <p:cNvSpPr txBox="1"/>
            <p:nvPr/>
          </p:nvSpPr>
          <p:spPr>
            <a:xfrm>
              <a:off x="5583950" y="128652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Working Memory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33" name="Google Shape;633;p49"/>
            <p:cNvSpPr txBox="1"/>
            <p:nvPr/>
          </p:nvSpPr>
          <p:spPr>
            <a:xfrm>
              <a:off x="5583950" y="14586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Model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34" name="Google Shape;634;p49"/>
            <p:cNvSpPr txBox="1"/>
            <p:nvPr/>
          </p:nvSpPr>
          <p:spPr>
            <a:xfrm>
              <a:off x="5583950" y="163082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TFLite Micro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35" name="Google Shape;635;p49"/>
            <p:cNvSpPr txBox="1"/>
            <p:nvPr/>
          </p:nvSpPr>
          <p:spPr>
            <a:xfrm>
              <a:off x="5583950" y="18029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Application Code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36" name="Google Shape;636;p49"/>
            <p:cNvSpPr txBox="1"/>
            <p:nvPr/>
          </p:nvSpPr>
          <p:spPr>
            <a:xfrm>
              <a:off x="2207725" y="1122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128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37" name="Google Shape;637;p49"/>
            <p:cNvSpPr txBox="1"/>
            <p:nvPr/>
          </p:nvSpPr>
          <p:spPr>
            <a:xfrm>
              <a:off x="2207725" y="3740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38" name="Google Shape;638;p49"/>
            <p:cNvSpPr txBox="1"/>
            <p:nvPr/>
          </p:nvSpPr>
          <p:spPr>
            <a:xfrm>
              <a:off x="2207725" y="24317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64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39" name="Google Shape;639;p49"/>
            <p:cNvSpPr txBox="1"/>
            <p:nvPr/>
          </p:nvSpPr>
          <p:spPr>
            <a:xfrm>
              <a:off x="2207725" y="1777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96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40" name="Google Shape;640;p49"/>
            <p:cNvSpPr txBox="1"/>
            <p:nvPr/>
          </p:nvSpPr>
          <p:spPr>
            <a:xfrm>
              <a:off x="2207725" y="3086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32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41" name="Google Shape;641;p49"/>
            <p:cNvSpPr txBox="1"/>
            <p:nvPr/>
          </p:nvSpPr>
          <p:spPr>
            <a:xfrm>
              <a:off x="2207725" y="3413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42" name="Google Shape;642;p49"/>
            <p:cNvSpPr txBox="1"/>
            <p:nvPr/>
          </p:nvSpPr>
          <p:spPr>
            <a:xfrm>
              <a:off x="2207725" y="2758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48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43" name="Google Shape;643;p49"/>
            <p:cNvSpPr txBox="1"/>
            <p:nvPr/>
          </p:nvSpPr>
          <p:spPr>
            <a:xfrm>
              <a:off x="2207725" y="2104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80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44" name="Google Shape;644;p49"/>
            <p:cNvSpPr txBox="1"/>
            <p:nvPr/>
          </p:nvSpPr>
          <p:spPr>
            <a:xfrm>
              <a:off x="2207725" y="1450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112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45" name="Google Shape;645;p49"/>
            <p:cNvSpPr txBox="1"/>
            <p:nvPr/>
          </p:nvSpPr>
          <p:spPr>
            <a:xfrm rot="-5400000">
              <a:off x="1499900" y="2255625"/>
              <a:ext cx="19275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Memory Usage (KB)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5375090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6376726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7378363" y="2004300"/>
            <a:ext cx="12702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441975" y="2004300"/>
            <a:ext cx="1124400" cy="556200"/>
          </a:xfrm>
          <a:prstGeom prst="homePlat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Collect 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1368544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4373453" y="2004300"/>
            <a:ext cx="1199400" cy="5562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3371817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2370181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1558038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5441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3534963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5712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5547919" y="2067288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Convert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65507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76011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1558050" y="2640600"/>
            <a:ext cx="32697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2825479" y="2664421"/>
            <a:ext cx="723219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4885450" y="2640600"/>
            <a:ext cx="21570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548018" y="2702462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7100075" y="2640600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7309486" y="2940063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759550" y="2688657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8051935" y="2918968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0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Memory Usage</a:t>
            </a:r>
            <a:endParaRPr b="1"/>
          </a:p>
        </p:txBody>
      </p:sp>
      <p:sp>
        <p:nvSpPr>
          <p:cNvPr id="651" name="Google Shape;651;p50"/>
          <p:cNvSpPr txBox="1"/>
          <p:nvPr>
            <p:ph idx="1" type="body"/>
          </p:nvPr>
        </p:nvSpPr>
        <p:spPr>
          <a:xfrm>
            <a:off x="344500" y="1378325"/>
            <a:ext cx="38646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be </a:t>
            </a:r>
            <a:r>
              <a:rPr b="1" lang="en">
                <a:solidFill>
                  <a:schemeClr val="accent2"/>
                </a:solidFill>
              </a:rPr>
              <a:t>resource aware</a:t>
            </a:r>
            <a:endParaRPr b="1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compute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memory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accent1"/>
                </a:solidFill>
              </a:rPr>
              <a:t>quantization</a:t>
            </a:r>
            <a:endParaRPr b="1">
              <a:solidFill>
                <a:schemeClr val="accent1"/>
              </a:solidFill>
            </a:endParaRPr>
          </a:p>
        </p:txBody>
      </p:sp>
      <p:grpSp>
        <p:nvGrpSpPr>
          <p:cNvPr id="652" name="Google Shape;652;p50"/>
          <p:cNvGrpSpPr/>
          <p:nvPr/>
        </p:nvGrpSpPr>
        <p:grpSpPr>
          <a:xfrm>
            <a:off x="4714183" y="1288557"/>
            <a:ext cx="4429813" cy="2723233"/>
            <a:chOff x="2200250" y="1122925"/>
            <a:chExt cx="4542000" cy="2792200"/>
          </a:xfrm>
        </p:grpSpPr>
        <p:cxnSp>
          <p:nvCxnSpPr>
            <p:cNvPr id="653" name="Google Shape;653;p50"/>
            <p:cNvCxnSpPr/>
            <p:nvPr/>
          </p:nvCxnSpPr>
          <p:spPr>
            <a:xfrm>
              <a:off x="3081625" y="1210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50"/>
            <p:cNvCxnSpPr/>
            <p:nvPr/>
          </p:nvCxnSpPr>
          <p:spPr>
            <a:xfrm>
              <a:off x="3081625" y="1373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50"/>
            <p:cNvCxnSpPr/>
            <p:nvPr/>
          </p:nvCxnSpPr>
          <p:spPr>
            <a:xfrm>
              <a:off x="3081625" y="1537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50"/>
            <p:cNvCxnSpPr/>
            <p:nvPr/>
          </p:nvCxnSpPr>
          <p:spPr>
            <a:xfrm>
              <a:off x="3081625" y="1701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50"/>
            <p:cNvCxnSpPr/>
            <p:nvPr/>
          </p:nvCxnSpPr>
          <p:spPr>
            <a:xfrm>
              <a:off x="3081625" y="1864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50"/>
            <p:cNvCxnSpPr/>
            <p:nvPr/>
          </p:nvCxnSpPr>
          <p:spPr>
            <a:xfrm>
              <a:off x="3081625" y="2028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50"/>
            <p:cNvCxnSpPr/>
            <p:nvPr/>
          </p:nvCxnSpPr>
          <p:spPr>
            <a:xfrm>
              <a:off x="3081625" y="2191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50"/>
            <p:cNvCxnSpPr/>
            <p:nvPr/>
          </p:nvCxnSpPr>
          <p:spPr>
            <a:xfrm>
              <a:off x="3081625" y="2355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50"/>
            <p:cNvCxnSpPr/>
            <p:nvPr/>
          </p:nvCxnSpPr>
          <p:spPr>
            <a:xfrm>
              <a:off x="3081625" y="2519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50"/>
            <p:cNvCxnSpPr/>
            <p:nvPr/>
          </p:nvCxnSpPr>
          <p:spPr>
            <a:xfrm>
              <a:off x="3081625" y="2682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50"/>
            <p:cNvCxnSpPr/>
            <p:nvPr/>
          </p:nvCxnSpPr>
          <p:spPr>
            <a:xfrm>
              <a:off x="3081625" y="2846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50"/>
            <p:cNvCxnSpPr/>
            <p:nvPr/>
          </p:nvCxnSpPr>
          <p:spPr>
            <a:xfrm>
              <a:off x="3081625" y="30098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50"/>
            <p:cNvCxnSpPr/>
            <p:nvPr/>
          </p:nvCxnSpPr>
          <p:spPr>
            <a:xfrm>
              <a:off x="3081625" y="31734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50"/>
            <p:cNvCxnSpPr/>
            <p:nvPr/>
          </p:nvCxnSpPr>
          <p:spPr>
            <a:xfrm>
              <a:off x="3081625" y="33370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50"/>
            <p:cNvCxnSpPr/>
            <p:nvPr/>
          </p:nvCxnSpPr>
          <p:spPr>
            <a:xfrm>
              <a:off x="3081625" y="35006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50"/>
            <p:cNvCxnSpPr/>
            <p:nvPr/>
          </p:nvCxnSpPr>
          <p:spPr>
            <a:xfrm>
              <a:off x="3081625" y="3664225"/>
              <a:ext cx="22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50"/>
            <p:cNvCxnSpPr/>
            <p:nvPr/>
          </p:nvCxnSpPr>
          <p:spPr>
            <a:xfrm>
              <a:off x="3081625" y="3827825"/>
              <a:ext cx="2207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0" name="Google Shape;670;p50"/>
            <p:cNvSpPr/>
            <p:nvPr/>
          </p:nvSpPr>
          <p:spPr>
            <a:xfrm>
              <a:off x="3641900" y="3337025"/>
              <a:ext cx="1075800" cy="4908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3641900" y="3078223"/>
              <a:ext cx="1075800" cy="422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3641900" y="2519025"/>
              <a:ext cx="1075800" cy="1635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3641900" y="1210225"/>
              <a:ext cx="1075800" cy="1308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5468750" y="1147225"/>
              <a:ext cx="1152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5468750" y="1319375"/>
              <a:ext cx="115200" cy="1089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5468750" y="1491525"/>
              <a:ext cx="115200" cy="10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5468750" y="1663675"/>
              <a:ext cx="115200" cy="1089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5468750" y="1835825"/>
              <a:ext cx="115200" cy="10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0"/>
            <p:cNvSpPr txBox="1"/>
            <p:nvPr/>
          </p:nvSpPr>
          <p:spPr>
            <a:xfrm>
              <a:off x="5583950" y="1122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Audio Buffer</a:t>
              </a:r>
              <a:endParaRPr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0" name="Google Shape;680;p50"/>
            <p:cNvSpPr txBox="1"/>
            <p:nvPr/>
          </p:nvSpPr>
          <p:spPr>
            <a:xfrm>
              <a:off x="5583950" y="128652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Working Memory</a:t>
              </a:r>
              <a:endParaRPr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1" name="Google Shape;681;p50"/>
            <p:cNvSpPr txBox="1"/>
            <p:nvPr/>
          </p:nvSpPr>
          <p:spPr>
            <a:xfrm>
              <a:off x="5583950" y="14586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Google Sans"/>
                  <a:ea typeface="Google Sans"/>
                  <a:cs typeface="Google Sans"/>
                  <a:sym typeface="Google Sans"/>
                </a:rPr>
                <a:t>Model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2" name="Google Shape;682;p50"/>
            <p:cNvSpPr txBox="1"/>
            <p:nvPr/>
          </p:nvSpPr>
          <p:spPr>
            <a:xfrm>
              <a:off x="5583950" y="163082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TFLite Micro</a:t>
              </a:r>
              <a:endParaRPr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3" name="Google Shape;683;p50"/>
            <p:cNvSpPr txBox="1"/>
            <p:nvPr/>
          </p:nvSpPr>
          <p:spPr>
            <a:xfrm>
              <a:off x="5583950" y="1802975"/>
              <a:ext cx="11583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Application Code</a:t>
              </a:r>
              <a:endParaRPr sz="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4" name="Google Shape;684;p50"/>
            <p:cNvSpPr txBox="1"/>
            <p:nvPr/>
          </p:nvSpPr>
          <p:spPr>
            <a:xfrm>
              <a:off x="2207725" y="1122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128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5" name="Google Shape;685;p50"/>
            <p:cNvSpPr txBox="1"/>
            <p:nvPr/>
          </p:nvSpPr>
          <p:spPr>
            <a:xfrm>
              <a:off x="2207725" y="3740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6" name="Google Shape;686;p50"/>
            <p:cNvSpPr txBox="1"/>
            <p:nvPr/>
          </p:nvSpPr>
          <p:spPr>
            <a:xfrm>
              <a:off x="2207725" y="24317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64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7" name="Google Shape;687;p50"/>
            <p:cNvSpPr txBox="1"/>
            <p:nvPr/>
          </p:nvSpPr>
          <p:spPr>
            <a:xfrm>
              <a:off x="2207725" y="1777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96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8" name="Google Shape;688;p50"/>
            <p:cNvSpPr txBox="1"/>
            <p:nvPr/>
          </p:nvSpPr>
          <p:spPr>
            <a:xfrm>
              <a:off x="2207725" y="3086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32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89" name="Google Shape;689;p50"/>
            <p:cNvSpPr txBox="1"/>
            <p:nvPr/>
          </p:nvSpPr>
          <p:spPr>
            <a:xfrm>
              <a:off x="2207725" y="34133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16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90" name="Google Shape;690;p50"/>
            <p:cNvSpPr txBox="1"/>
            <p:nvPr/>
          </p:nvSpPr>
          <p:spPr>
            <a:xfrm>
              <a:off x="2207725" y="27589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48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91" name="Google Shape;691;p50"/>
            <p:cNvSpPr txBox="1"/>
            <p:nvPr/>
          </p:nvSpPr>
          <p:spPr>
            <a:xfrm>
              <a:off x="2207725" y="21045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80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92" name="Google Shape;692;p50"/>
            <p:cNvSpPr txBox="1"/>
            <p:nvPr/>
          </p:nvSpPr>
          <p:spPr>
            <a:xfrm>
              <a:off x="2207725" y="1450125"/>
              <a:ext cx="873900" cy="1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Google Sans"/>
                  <a:ea typeface="Google Sans"/>
                  <a:cs typeface="Google Sans"/>
                  <a:sym typeface="Google Sans"/>
                </a:rPr>
                <a:t>112</a:t>
              </a:r>
              <a:endParaRPr sz="9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693" name="Google Shape;693;p50"/>
            <p:cNvSpPr txBox="1"/>
            <p:nvPr/>
          </p:nvSpPr>
          <p:spPr>
            <a:xfrm rot="-5400000">
              <a:off x="1499900" y="2255625"/>
              <a:ext cx="19275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oogle Sans"/>
                  <a:ea typeface="Google Sans"/>
                  <a:cs typeface="Google Sans"/>
                  <a:sym typeface="Google Sans"/>
                </a:rPr>
                <a:t>Memory Usage (KB)</a:t>
              </a:r>
              <a:endParaRPr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694" name="Google Shape;694;p50"/>
          <p:cNvSpPr/>
          <p:nvPr/>
        </p:nvSpPr>
        <p:spPr>
          <a:xfrm>
            <a:off x="6120225" y="2794201"/>
            <a:ext cx="1049100" cy="40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b="1" lang="en"/>
              <a:t>metrics</a:t>
            </a:r>
            <a:r>
              <a:rPr lang="en"/>
              <a:t> matter?</a:t>
            </a:r>
            <a:endParaRPr/>
          </a:p>
        </p:txBody>
      </p:sp>
      <p:pic>
        <p:nvPicPr>
          <p:cNvPr id="700" name="Google Shape;7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10" y="3866597"/>
            <a:ext cx="1094450" cy="7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1"/>
          <p:cNvSpPr/>
          <p:nvPr/>
        </p:nvSpPr>
        <p:spPr>
          <a:xfrm>
            <a:off x="813200" y="1899950"/>
            <a:ext cx="13638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02" name="Google Shape;702;p51"/>
          <p:cNvSpPr/>
          <p:nvPr/>
        </p:nvSpPr>
        <p:spPr>
          <a:xfrm>
            <a:off x="25303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Efficiency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703" name="Google Shape;7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700" y="2225500"/>
            <a:ext cx="568400" cy="5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563" y="2287425"/>
            <a:ext cx="518926" cy="4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985" y="2245038"/>
            <a:ext cx="518923" cy="518923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1"/>
          <p:cNvSpPr/>
          <p:nvPr/>
        </p:nvSpPr>
        <p:spPr>
          <a:xfrm>
            <a:off x="56548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Beyond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 Model Metrics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707" name="Google Shape;70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7638" y="2142907"/>
            <a:ext cx="650318" cy="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2175" y="2181237"/>
            <a:ext cx="605853" cy="605118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1"/>
          <p:cNvSpPr/>
          <p:nvPr/>
        </p:nvSpPr>
        <p:spPr>
          <a:xfrm>
            <a:off x="4091475" y="3504000"/>
            <a:ext cx="327993" cy="653366"/>
          </a:xfrm>
          <a:custGeom>
            <a:rect b="b" l="l" r="r" t="t"/>
            <a:pathLst>
              <a:path extrusionOk="0" h="15688" w="11547">
                <a:moveTo>
                  <a:pt x="0" y="15688"/>
                </a:moveTo>
                <a:cubicBezTo>
                  <a:pt x="1868" y="15165"/>
                  <a:pt x="9861" y="15165"/>
                  <a:pt x="11206" y="12550"/>
                </a:cubicBezTo>
                <a:cubicBezTo>
                  <a:pt x="12551" y="9935"/>
                  <a:pt x="8591" y="2092"/>
                  <a:pt x="8068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710" name="Google Shape;710;p51"/>
          <p:cNvSpPr/>
          <p:nvPr/>
        </p:nvSpPr>
        <p:spPr>
          <a:xfrm>
            <a:off x="506975" y="1546400"/>
            <a:ext cx="4883100" cy="3283200"/>
          </a:xfrm>
          <a:prstGeom prst="rect">
            <a:avLst/>
          </a:prstGeom>
          <a:solidFill>
            <a:srgbClr val="FFFFFF">
              <a:alpha val="8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2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Think about </a:t>
            </a:r>
            <a:r>
              <a:rPr b="1" lang="en">
                <a:solidFill>
                  <a:schemeClr val="accent4"/>
                </a:solidFill>
              </a:rPr>
              <a:t>quality of experience (QoE)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16" name="Google Shape;716;p5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Beyond</a:t>
            </a:r>
            <a:r>
              <a:rPr lang="en"/>
              <a:t> Model Metrics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3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Think about </a:t>
            </a:r>
            <a:r>
              <a:rPr b="1" lang="en">
                <a:solidFill>
                  <a:schemeClr val="dk2"/>
                </a:solidFill>
              </a:rPr>
              <a:t>quality of experience (QoE)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really defines that? It isn’t just whether the model is performing well on a given dataset. It is about the </a:t>
            </a:r>
            <a:r>
              <a:rPr b="1" lang="en">
                <a:solidFill>
                  <a:schemeClr val="accent2"/>
                </a:solidFill>
              </a:rPr>
              <a:t>user experience</a:t>
            </a:r>
            <a:r>
              <a:rPr lang="en">
                <a:solidFill>
                  <a:schemeClr val="dk1"/>
                </a:solidFill>
              </a:rPr>
              <a:t>: how can we </a:t>
            </a:r>
            <a:r>
              <a:rPr b="1" lang="en">
                <a:solidFill>
                  <a:schemeClr val="accent3"/>
                </a:solidFill>
              </a:rPr>
              <a:t>assess</a:t>
            </a:r>
            <a:r>
              <a:rPr lang="en">
                <a:solidFill>
                  <a:schemeClr val="dk1"/>
                </a:solidFill>
              </a:rPr>
              <a:t> that?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2" name="Google Shape;722;p5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Beyond</a:t>
            </a:r>
            <a:r>
              <a:rPr lang="en"/>
              <a:t> Model Metrics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4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Think about </a:t>
            </a:r>
            <a:r>
              <a:rPr b="1" lang="en">
                <a:solidFill>
                  <a:schemeClr val="dk2"/>
                </a:solidFill>
              </a:rPr>
              <a:t>quality of experience (QoE)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really defines that? It isn’t just whether the model is performing well on a given dataset. It is about the </a:t>
            </a:r>
            <a:r>
              <a:rPr b="1" lang="en">
                <a:solidFill>
                  <a:schemeClr val="dk2"/>
                </a:solidFill>
              </a:rPr>
              <a:t>user experience</a:t>
            </a:r>
            <a:r>
              <a:rPr lang="en">
                <a:solidFill>
                  <a:schemeClr val="dk2"/>
                </a:solidFill>
              </a:rPr>
              <a:t>: how can we </a:t>
            </a:r>
            <a:r>
              <a:rPr b="1" lang="en">
                <a:solidFill>
                  <a:schemeClr val="dk2"/>
                </a:solidFill>
              </a:rPr>
              <a:t>assess</a:t>
            </a:r>
            <a:r>
              <a:rPr lang="en">
                <a:solidFill>
                  <a:schemeClr val="dk2"/>
                </a:solidFill>
              </a:rPr>
              <a:t> that?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Have diverse </a:t>
            </a:r>
            <a:r>
              <a:rPr b="1" lang="en">
                <a:solidFill>
                  <a:schemeClr val="accent1"/>
                </a:solidFill>
              </a:rPr>
              <a:t>users</a:t>
            </a:r>
            <a:r>
              <a:rPr lang="en">
                <a:solidFill>
                  <a:schemeClr val="dk1"/>
                </a:solidFill>
              </a:rPr>
              <a:t> to test against?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8" name="Google Shape;728;p54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Beyond</a:t>
            </a:r>
            <a:r>
              <a:rPr lang="en"/>
              <a:t> Model Metrics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5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Think about </a:t>
            </a:r>
            <a:r>
              <a:rPr b="1" lang="en">
                <a:solidFill>
                  <a:schemeClr val="dk2"/>
                </a:solidFill>
              </a:rPr>
              <a:t>quality of experience (QoE)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really defines that? It isn’t just whether the model is performing well on a given dataset. It is about the </a:t>
            </a:r>
            <a:r>
              <a:rPr b="1" lang="en">
                <a:solidFill>
                  <a:schemeClr val="dk2"/>
                </a:solidFill>
              </a:rPr>
              <a:t>user experience</a:t>
            </a:r>
            <a:r>
              <a:rPr lang="en">
                <a:solidFill>
                  <a:schemeClr val="dk2"/>
                </a:solidFill>
              </a:rPr>
              <a:t>: how can we </a:t>
            </a:r>
            <a:r>
              <a:rPr b="1" lang="en">
                <a:solidFill>
                  <a:schemeClr val="dk2"/>
                </a:solidFill>
              </a:rPr>
              <a:t>assess</a:t>
            </a:r>
            <a:r>
              <a:rPr lang="en">
                <a:solidFill>
                  <a:schemeClr val="dk2"/>
                </a:solidFill>
              </a:rPr>
              <a:t> that?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Have diverse </a:t>
            </a:r>
            <a:r>
              <a:rPr b="1" lang="en">
                <a:solidFill>
                  <a:schemeClr val="dk2"/>
                </a:solidFill>
              </a:rPr>
              <a:t>users</a:t>
            </a:r>
            <a:r>
              <a:rPr lang="en">
                <a:solidFill>
                  <a:schemeClr val="dk2"/>
                </a:solidFill>
              </a:rPr>
              <a:t> to test against?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Test in different </a:t>
            </a:r>
            <a:r>
              <a:rPr b="1" lang="en">
                <a:solidFill>
                  <a:schemeClr val="accent4"/>
                </a:solidFill>
              </a:rPr>
              <a:t>backgrounds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4" name="Google Shape;734;p55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Beyond</a:t>
            </a:r>
            <a:r>
              <a:rPr lang="en"/>
              <a:t> Model Metrics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6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Think about </a:t>
            </a:r>
            <a:r>
              <a:rPr b="1" lang="en">
                <a:solidFill>
                  <a:schemeClr val="dk2"/>
                </a:solidFill>
              </a:rPr>
              <a:t>quality of experience (QoE)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really defines that? It isn’t just whether the model is performing well on a given dataset. It is about the </a:t>
            </a:r>
            <a:r>
              <a:rPr b="1" lang="en">
                <a:solidFill>
                  <a:schemeClr val="dk2"/>
                </a:solidFill>
              </a:rPr>
              <a:t>user experience</a:t>
            </a:r>
            <a:r>
              <a:rPr lang="en">
                <a:solidFill>
                  <a:schemeClr val="dk2"/>
                </a:solidFill>
              </a:rPr>
              <a:t>: how can we </a:t>
            </a:r>
            <a:r>
              <a:rPr b="1" lang="en">
                <a:solidFill>
                  <a:schemeClr val="dk2"/>
                </a:solidFill>
              </a:rPr>
              <a:t>assess</a:t>
            </a:r>
            <a:r>
              <a:rPr lang="en">
                <a:solidFill>
                  <a:schemeClr val="dk2"/>
                </a:solidFill>
              </a:rPr>
              <a:t> that?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Have diverse </a:t>
            </a:r>
            <a:r>
              <a:rPr b="1" lang="en">
                <a:solidFill>
                  <a:schemeClr val="dk2"/>
                </a:solidFill>
              </a:rPr>
              <a:t>users</a:t>
            </a:r>
            <a:r>
              <a:rPr lang="en">
                <a:solidFill>
                  <a:schemeClr val="dk2"/>
                </a:solidFill>
              </a:rPr>
              <a:t> to test against?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Test in different </a:t>
            </a:r>
            <a:r>
              <a:rPr b="1" lang="en">
                <a:solidFill>
                  <a:schemeClr val="dk2"/>
                </a:solidFill>
              </a:rPr>
              <a:t>backgrounds</a:t>
            </a:r>
            <a:r>
              <a:rPr lang="en">
                <a:solidFill>
                  <a:schemeClr val="dk2"/>
                </a:solidFill>
              </a:rPr>
              <a:t>?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 </a:t>
            </a:r>
            <a:r>
              <a:rPr b="1" lang="en">
                <a:solidFill>
                  <a:schemeClr val="accent2"/>
                </a:solidFill>
              </a:rPr>
              <a:t>noise</a:t>
            </a:r>
            <a:r>
              <a:rPr lang="en">
                <a:solidFill>
                  <a:schemeClr val="dk1"/>
                </a:solidFill>
              </a:rPr>
              <a:t> while training the models?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0" name="Google Shape;740;p5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Beyond</a:t>
            </a:r>
            <a:r>
              <a:rPr lang="en"/>
              <a:t> Model Metrics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"/>
          <p:cNvSpPr/>
          <p:nvPr/>
        </p:nvSpPr>
        <p:spPr>
          <a:xfrm>
            <a:off x="5375090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6" name="Google Shape;746;p57"/>
          <p:cNvSpPr/>
          <p:nvPr/>
        </p:nvSpPr>
        <p:spPr>
          <a:xfrm>
            <a:off x="6376726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7" name="Google Shape;747;p57"/>
          <p:cNvSpPr/>
          <p:nvPr/>
        </p:nvSpPr>
        <p:spPr>
          <a:xfrm>
            <a:off x="7378363" y="2004300"/>
            <a:ext cx="1270200" cy="5562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8" name="Google Shape;748;p57"/>
          <p:cNvSpPr/>
          <p:nvPr/>
        </p:nvSpPr>
        <p:spPr>
          <a:xfrm>
            <a:off x="441975" y="2004300"/>
            <a:ext cx="1124400" cy="5562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Collect 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9" name="Google Shape;749;p57"/>
          <p:cNvSpPr/>
          <p:nvPr/>
        </p:nvSpPr>
        <p:spPr>
          <a:xfrm>
            <a:off x="1368544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0" name="Google Shape;750;p57"/>
          <p:cNvSpPr/>
          <p:nvPr/>
        </p:nvSpPr>
        <p:spPr>
          <a:xfrm>
            <a:off x="4373453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1" name="Google Shape;751;p57"/>
          <p:cNvSpPr/>
          <p:nvPr/>
        </p:nvSpPr>
        <p:spPr>
          <a:xfrm>
            <a:off x="3371817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2" name="Google Shape;752;p57"/>
          <p:cNvSpPr/>
          <p:nvPr/>
        </p:nvSpPr>
        <p:spPr>
          <a:xfrm>
            <a:off x="2370181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3" name="Google Shape;753;p57"/>
          <p:cNvSpPr txBox="1"/>
          <p:nvPr/>
        </p:nvSpPr>
        <p:spPr>
          <a:xfrm>
            <a:off x="1558038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25441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5" name="Google Shape;755;p57"/>
          <p:cNvSpPr txBox="1"/>
          <p:nvPr/>
        </p:nvSpPr>
        <p:spPr>
          <a:xfrm>
            <a:off x="3534963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6" name="Google Shape;756;p57"/>
          <p:cNvSpPr txBox="1"/>
          <p:nvPr/>
        </p:nvSpPr>
        <p:spPr>
          <a:xfrm>
            <a:off x="45712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7" name="Google Shape;757;p57"/>
          <p:cNvSpPr txBox="1"/>
          <p:nvPr/>
        </p:nvSpPr>
        <p:spPr>
          <a:xfrm>
            <a:off x="5547919" y="2067288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Convert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8" name="Google Shape;758;p57"/>
          <p:cNvSpPr txBox="1"/>
          <p:nvPr/>
        </p:nvSpPr>
        <p:spPr>
          <a:xfrm>
            <a:off x="65507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9" name="Google Shape;759;p57"/>
          <p:cNvSpPr txBox="1"/>
          <p:nvPr/>
        </p:nvSpPr>
        <p:spPr>
          <a:xfrm>
            <a:off x="76011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0" name="Google Shape;760;p57"/>
          <p:cNvSpPr/>
          <p:nvPr/>
        </p:nvSpPr>
        <p:spPr>
          <a:xfrm>
            <a:off x="1558050" y="2640600"/>
            <a:ext cx="32697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57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2825479" y="2664421"/>
            <a:ext cx="723219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7"/>
          <p:cNvSpPr/>
          <p:nvPr/>
        </p:nvSpPr>
        <p:spPr>
          <a:xfrm>
            <a:off x="4885450" y="2640600"/>
            <a:ext cx="21570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57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548018" y="2702462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7"/>
          <p:cNvSpPr/>
          <p:nvPr/>
        </p:nvSpPr>
        <p:spPr>
          <a:xfrm>
            <a:off x="7100075" y="2640600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57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7309486" y="2940063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7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759550" y="2688657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7"/>
          <p:cNvSpPr txBox="1"/>
          <p:nvPr/>
        </p:nvSpPr>
        <p:spPr>
          <a:xfrm>
            <a:off x="8051935" y="2918968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68" name="Google Shape;768;p57"/>
          <p:cNvSpPr/>
          <p:nvPr/>
        </p:nvSpPr>
        <p:spPr>
          <a:xfrm>
            <a:off x="5223975" y="1897800"/>
            <a:ext cx="3507225" cy="724250"/>
          </a:xfrm>
          <a:custGeom>
            <a:rect b="b" l="l" r="r" t="t"/>
            <a:pathLst>
              <a:path extrusionOk="0" h="28970" w="140289">
                <a:moveTo>
                  <a:pt x="0" y="0"/>
                </a:moveTo>
                <a:lnTo>
                  <a:pt x="15290" y="15021"/>
                </a:lnTo>
                <a:lnTo>
                  <a:pt x="3755" y="27360"/>
                </a:lnTo>
                <a:lnTo>
                  <a:pt x="140289" y="28970"/>
                </a:lnTo>
                <a:lnTo>
                  <a:pt x="139485" y="1073"/>
                </a:lnTo>
                <a:close/>
              </a:path>
            </a:pathLst>
          </a:custGeom>
          <a:solidFill>
            <a:srgbClr val="FFFFFF">
              <a:alpha val="83240"/>
            </a:srgbClr>
          </a:solidFill>
          <a:ln>
            <a:noFill/>
          </a:ln>
        </p:spPr>
      </p:sp>
      <p:sp>
        <p:nvSpPr>
          <p:cNvPr id="769" name="Google Shape;769;p57"/>
          <p:cNvSpPr/>
          <p:nvPr/>
        </p:nvSpPr>
        <p:spPr>
          <a:xfrm>
            <a:off x="4861850" y="2601925"/>
            <a:ext cx="3909600" cy="677300"/>
          </a:xfrm>
          <a:custGeom>
            <a:rect b="b" l="l" r="r" t="t"/>
            <a:pathLst>
              <a:path extrusionOk="0" h="27092" w="156384">
                <a:moveTo>
                  <a:pt x="0" y="0"/>
                </a:moveTo>
                <a:lnTo>
                  <a:pt x="536" y="19045"/>
                </a:lnTo>
                <a:lnTo>
                  <a:pt x="268" y="25215"/>
                </a:lnTo>
                <a:lnTo>
                  <a:pt x="156116" y="27092"/>
                </a:lnTo>
                <a:lnTo>
                  <a:pt x="156384" y="0"/>
                </a:lnTo>
                <a:close/>
              </a:path>
            </a:pathLst>
          </a:custGeom>
          <a:solidFill>
            <a:srgbClr val="FFFFFF">
              <a:alpha val="83240"/>
            </a:srgbClr>
          </a:solidFill>
          <a:ln>
            <a:noFill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8"/>
          <p:cNvSpPr txBox="1"/>
          <p:nvPr>
            <p:ph type="title"/>
          </p:nvPr>
        </p:nvSpPr>
        <p:spPr>
          <a:xfrm>
            <a:off x="344500" y="603900"/>
            <a:ext cx="8643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can we </a:t>
            </a:r>
            <a:r>
              <a:rPr b="1" lang="en"/>
              <a:t>improve</a:t>
            </a:r>
            <a:r>
              <a:rPr lang="en"/>
              <a:t> our</a:t>
            </a:r>
            <a:r>
              <a:rPr lang="en"/>
              <a:t> KWS Application?</a:t>
            </a:r>
            <a:endParaRPr/>
          </a:p>
        </p:txBody>
      </p:sp>
      <p:sp>
        <p:nvSpPr>
          <p:cNvPr id="775" name="Google Shape;775;p58"/>
          <p:cNvSpPr/>
          <p:nvPr/>
        </p:nvSpPr>
        <p:spPr>
          <a:xfrm>
            <a:off x="5375090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6" name="Google Shape;776;p58"/>
          <p:cNvSpPr/>
          <p:nvPr/>
        </p:nvSpPr>
        <p:spPr>
          <a:xfrm>
            <a:off x="6376726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7" name="Google Shape;777;p58"/>
          <p:cNvSpPr/>
          <p:nvPr/>
        </p:nvSpPr>
        <p:spPr>
          <a:xfrm>
            <a:off x="7378363" y="2004300"/>
            <a:ext cx="1270200" cy="5562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8" name="Google Shape;778;p58"/>
          <p:cNvSpPr/>
          <p:nvPr/>
        </p:nvSpPr>
        <p:spPr>
          <a:xfrm>
            <a:off x="441975" y="2004300"/>
            <a:ext cx="1124400" cy="556200"/>
          </a:xfrm>
          <a:prstGeom prst="homePlate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Collect 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9" name="Google Shape;779;p58"/>
          <p:cNvSpPr/>
          <p:nvPr/>
        </p:nvSpPr>
        <p:spPr>
          <a:xfrm>
            <a:off x="1368544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0" name="Google Shape;780;p58"/>
          <p:cNvSpPr/>
          <p:nvPr/>
        </p:nvSpPr>
        <p:spPr>
          <a:xfrm>
            <a:off x="4373453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1" name="Google Shape;781;p58"/>
          <p:cNvSpPr/>
          <p:nvPr/>
        </p:nvSpPr>
        <p:spPr>
          <a:xfrm>
            <a:off x="3371817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2" name="Google Shape;782;p58"/>
          <p:cNvSpPr/>
          <p:nvPr/>
        </p:nvSpPr>
        <p:spPr>
          <a:xfrm>
            <a:off x="2370181" y="2004300"/>
            <a:ext cx="1199400" cy="5562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3" name="Google Shape;783;p58"/>
          <p:cNvSpPr txBox="1"/>
          <p:nvPr/>
        </p:nvSpPr>
        <p:spPr>
          <a:xfrm>
            <a:off x="1558038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Preprocess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endParaRPr b="1" sz="9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4" name="Google Shape;784;p58"/>
          <p:cNvSpPr txBox="1"/>
          <p:nvPr/>
        </p:nvSpPr>
        <p:spPr>
          <a:xfrm>
            <a:off x="25441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5" name="Google Shape;785;p58"/>
          <p:cNvSpPr txBox="1"/>
          <p:nvPr/>
        </p:nvSpPr>
        <p:spPr>
          <a:xfrm>
            <a:off x="3534963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Train a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6" name="Google Shape;786;p58"/>
          <p:cNvSpPr txBox="1"/>
          <p:nvPr/>
        </p:nvSpPr>
        <p:spPr>
          <a:xfrm>
            <a:off x="4571225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Optimize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7" name="Google Shape;787;p58"/>
          <p:cNvSpPr txBox="1"/>
          <p:nvPr/>
        </p:nvSpPr>
        <p:spPr>
          <a:xfrm>
            <a:off x="5547919" y="2067288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Convert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8" name="Google Shape;788;p58"/>
          <p:cNvSpPr txBox="1"/>
          <p:nvPr/>
        </p:nvSpPr>
        <p:spPr>
          <a:xfrm>
            <a:off x="65507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9" name="Google Shape;789;p58"/>
          <p:cNvSpPr txBox="1"/>
          <p:nvPr/>
        </p:nvSpPr>
        <p:spPr>
          <a:xfrm>
            <a:off x="7601100" y="2067300"/>
            <a:ext cx="9252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10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0" name="Google Shape;790;p58"/>
          <p:cNvSpPr/>
          <p:nvPr/>
        </p:nvSpPr>
        <p:spPr>
          <a:xfrm>
            <a:off x="1558050" y="2640600"/>
            <a:ext cx="32697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1" name="Google Shape;791;p58"/>
          <p:cNvPicPr preferRelativeResize="0"/>
          <p:nvPr/>
        </p:nvPicPr>
        <p:blipFill rotWithShape="1">
          <a:blip r:embed="rId3">
            <a:alphaModFix/>
          </a:blip>
          <a:srcRect b="13934" l="17159" r="17570" t="15404"/>
          <a:stretch/>
        </p:blipFill>
        <p:spPr>
          <a:xfrm>
            <a:off x="2825479" y="2664421"/>
            <a:ext cx="723219" cy="440417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8"/>
          <p:cNvSpPr/>
          <p:nvPr/>
        </p:nvSpPr>
        <p:spPr>
          <a:xfrm>
            <a:off x="4885450" y="2640600"/>
            <a:ext cx="21570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58"/>
          <p:cNvPicPr preferRelativeResize="0"/>
          <p:nvPr/>
        </p:nvPicPr>
        <p:blipFill rotWithShape="1">
          <a:blip r:embed="rId4">
            <a:alphaModFix/>
          </a:blip>
          <a:srcRect b="11417" l="5992" r="6018" t="15252"/>
          <a:stretch/>
        </p:blipFill>
        <p:spPr>
          <a:xfrm>
            <a:off x="5548018" y="2702462"/>
            <a:ext cx="831873" cy="38996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8"/>
          <p:cNvSpPr/>
          <p:nvPr/>
        </p:nvSpPr>
        <p:spPr>
          <a:xfrm>
            <a:off x="7100075" y="2640600"/>
            <a:ext cx="1549200" cy="4986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58"/>
          <p:cNvPicPr preferRelativeResize="0"/>
          <p:nvPr/>
        </p:nvPicPr>
        <p:blipFill rotWithShape="1">
          <a:blip r:embed="rId4">
            <a:alphaModFix/>
          </a:blip>
          <a:srcRect b="11419" l="5992" r="6018" t="60195"/>
          <a:stretch/>
        </p:blipFill>
        <p:spPr>
          <a:xfrm>
            <a:off x="7309486" y="2940063"/>
            <a:ext cx="831876" cy="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8"/>
          <p:cNvPicPr preferRelativeResize="0"/>
          <p:nvPr/>
        </p:nvPicPr>
        <p:blipFill rotWithShape="1">
          <a:blip r:embed="rId4">
            <a:alphaModFix/>
          </a:blip>
          <a:srcRect b="38405" l="34518" r="33909" t="14319"/>
          <a:stretch/>
        </p:blipFill>
        <p:spPr>
          <a:xfrm>
            <a:off x="7759550" y="2688657"/>
            <a:ext cx="298500" cy="2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8"/>
          <p:cNvSpPr txBox="1"/>
          <p:nvPr/>
        </p:nvSpPr>
        <p:spPr>
          <a:xfrm>
            <a:off x="8051935" y="2918968"/>
            <a:ext cx="6501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9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798" name="Google Shape;798;p58"/>
          <p:cNvSpPr/>
          <p:nvPr/>
        </p:nvSpPr>
        <p:spPr>
          <a:xfrm>
            <a:off x="5223975" y="1897800"/>
            <a:ext cx="3507225" cy="724250"/>
          </a:xfrm>
          <a:custGeom>
            <a:rect b="b" l="l" r="r" t="t"/>
            <a:pathLst>
              <a:path extrusionOk="0" h="28970" w="140289">
                <a:moveTo>
                  <a:pt x="0" y="0"/>
                </a:moveTo>
                <a:lnTo>
                  <a:pt x="15290" y="15021"/>
                </a:lnTo>
                <a:lnTo>
                  <a:pt x="3755" y="27360"/>
                </a:lnTo>
                <a:lnTo>
                  <a:pt x="140289" y="28970"/>
                </a:lnTo>
                <a:lnTo>
                  <a:pt x="139485" y="1073"/>
                </a:lnTo>
                <a:close/>
              </a:path>
            </a:pathLst>
          </a:custGeom>
          <a:solidFill>
            <a:srgbClr val="FFFFFF">
              <a:alpha val="83240"/>
            </a:srgbClr>
          </a:solidFill>
          <a:ln>
            <a:noFill/>
          </a:ln>
        </p:spPr>
      </p:sp>
      <p:sp>
        <p:nvSpPr>
          <p:cNvPr id="799" name="Google Shape;799;p58"/>
          <p:cNvSpPr/>
          <p:nvPr/>
        </p:nvSpPr>
        <p:spPr>
          <a:xfrm>
            <a:off x="4861850" y="2601925"/>
            <a:ext cx="3909600" cy="677300"/>
          </a:xfrm>
          <a:custGeom>
            <a:rect b="b" l="l" r="r" t="t"/>
            <a:pathLst>
              <a:path extrusionOk="0" h="27092" w="156384">
                <a:moveTo>
                  <a:pt x="0" y="0"/>
                </a:moveTo>
                <a:lnTo>
                  <a:pt x="536" y="19045"/>
                </a:lnTo>
                <a:lnTo>
                  <a:pt x="268" y="25215"/>
                </a:lnTo>
                <a:lnTo>
                  <a:pt x="156116" y="27092"/>
                </a:lnTo>
                <a:lnTo>
                  <a:pt x="156384" y="0"/>
                </a:lnTo>
                <a:close/>
              </a:path>
            </a:pathLst>
          </a:custGeom>
          <a:solidFill>
            <a:srgbClr val="FFFFFF">
              <a:alpha val="83240"/>
            </a:srgbClr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b="1" lang="en"/>
              <a:t>metrics</a:t>
            </a:r>
            <a:r>
              <a:rPr lang="en"/>
              <a:t> matter?</a:t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813200" y="1899950"/>
            <a:ext cx="13638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75" y="2181237"/>
            <a:ext cx="605853" cy="60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b="1" lang="en"/>
              <a:t>metrics</a:t>
            </a:r>
            <a:r>
              <a:rPr lang="en"/>
              <a:t> matter?</a:t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813200" y="1899950"/>
            <a:ext cx="13638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25303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Efficiency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00" y="2225500"/>
            <a:ext cx="568400" cy="5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563" y="2287425"/>
            <a:ext cx="518926" cy="4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985" y="2245038"/>
            <a:ext cx="518923" cy="51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175" y="2181237"/>
            <a:ext cx="605853" cy="605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/>
          <p:nvPr/>
        </p:nvSpPr>
        <p:spPr>
          <a:xfrm>
            <a:off x="448225" y="1557625"/>
            <a:ext cx="1815300" cy="3283200"/>
          </a:xfrm>
          <a:prstGeom prst="rect">
            <a:avLst/>
          </a:prstGeom>
          <a:solidFill>
            <a:srgbClr val="FFFFFF">
              <a:alpha val="8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b="1" lang="en"/>
              <a:t>metrics</a:t>
            </a:r>
            <a:r>
              <a:rPr lang="en"/>
              <a:t> matter?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10" y="3866597"/>
            <a:ext cx="1094450" cy="7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/>
          <p:nvPr/>
        </p:nvSpPr>
        <p:spPr>
          <a:xfrm>
            <a:off x="813200" y="1899950"/>
            <a:ext cx="13638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25303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Efficiency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700" y="2225500"/>
            <a:ext cx="568400" cy="5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563" y="2287425"/>
            <a:ext cx="518926" cy="4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985" y="2245038"/>
            <a:ext cx="518923" cy="51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2175" y="2181237"/>
            <a:ext cx="605853" cy="60511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4091475" y="3504000"/>
            <a:ext cx="327993" cy="653366"/>
          </a:xfrm>
          <a:custGeom>
            <a:rect b="b" l="l" r="r" t="t"/>
            <a:pathLst>
              <a:path extrusionOk="0" h="15688" w="11547">
                <a:moveTo>
                  <a:pt x="0" y="15688"/>
                </a:moveTo>
                <a:cubicBezTo>
                  <a:pt x="1868" y="15165"/>
                  <a:pt x="9861" y="15165"/>
                  <a:pt x="11206" y="12550"/>
                </a:cubicBezTo>
                <a:cubicBezTo>
                  <a:pt x="12551" y="9935"/>
                  <a:pt x="8591" y="2092"/>
                  <a:pt x="8068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185" name="Google Shape;185;p26"/>
          <p:cNvSpPr/>
          <p:nvPr/>
        </p:nvSpPr>
        <p:spPr>
          <a:xfrm>
            <a:off x="448225" y="1557625"/>
            <a:ext cx="1815300" cy="3283200"/>
          </a:xfrm>
          <a:prstGeom prst="rect">
            <a:avLst/>
          </a:prstGeom>
          <a:solidFill>
            <a:srgbClr val="FFFFFF">
              <a:alpha val="8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b="1" lang="en"/>
              <a:t>metrics</a:t>
            </a:r>
            <a:r>
              <a:rPr lang="en"/>
              <a:t> matter?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10" y="3866597"/>
            <a:ext cx="1094450" cy="7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/>
          <p:nvPr/>
        </p:nvSpPr>
        <p:spPr>
          <a:xfrm>
            <a:off x="813200" y="1899950"/>
            <a:ext cx="13638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25303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Efficiency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700" y="2225500"/>
            <a:ext cx="568400" cy="5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563" y="2287425"/>
            <a:ext cx="518926" cy="4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985" y="2245038"/>
            <a:ext cx="518923" cy="51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56548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Beyond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 Model Metrics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7638" y="2142907"/>
            <a:ext cx="650318" cy="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2175" y="2181237"/>
            <a:ext cx="605853" cy="60511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/>
          <p:nvPr/>
        </p:nvSpPr>
        <p:spPr>
          <a:xfrm>
            <a:off x="4091475" y="3504000"/>
            <a:ext cx="327993" cy="653366"/>
          </a:xfrm>
          <a:custGeom>
            <a:rect b="b" l="l" r="r" t="t"/>
            <a:pathLst>
              <a:path extrusionOk="0" h="15688" w="11547">
                <a:moveTo>
                  <a:pt x="0" y="15688"/>
                </a:moveTo>
                <a:cubicBezTo>
                  <a:pt x="1868" y="15165"/>
                  <a:pt x="9861" y="15165"/>
                  <a:pt x="11206" y="12550"/>
                </a:cubicBezTo>
                <a:cubicBezTo>
                  <a:pt x="12551" y="9935"/>
                  <a:pt x="8591" y="2092"/>
                  <a:pt x="8068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201" name="Google Shape;201;p27"/>
          <p:cNvSpPr/>
          <p:nvPr/>
        </p:nvSpPr>
        <p:spPr>
          <a:xfrm>
            <a:off x="448225" y="1557625"/>
            <a:ext cx="5076300" cy="3283200"/>
          </a:xfrm>
          <a:prstGeom prst="rect">
            <a:avLst/>
          </a:prstGeom>
          <a:solidFill>
            <a:srgbClr val="FFFFFF">
              <a:alpha val="8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b="1" lang="en"/>
              <a:t>metrics</a:t>
            </a:r>
            <a:r>
              <a:rPr lang="en"/>
              <a:t> matter?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710" y="3866597"/>
            <a:ext cx="1094450" cy="79531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/>
          <p:nvPr/>
        </p:nvSpPr>
        <p:spPr>
          <a:xfrm>
            <a:off x="813200" y="1899950"/>
            <a:ext cx="13638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25303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Efficiency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700" y="2225500"/>
            <a:ext cx="568400" cy="55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3563" y="2287425"/>
            <a:ext cx="518926" cy="4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985" y="2245038"/>
            <a:ext cx="518923" cy="51892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/>
          <p:nvPr/>
        </p:nvSpPr>
        <p:spPr>
          <a:xfrm>
            <a:off x="5654800" y="1899950"/>
            <a:ext cx="2676000" cy="140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Beyond</a:t>
            </a:r>
            <a:r>
              <a:rPr lang="en">
                <a:latin typeface="Google Sans Medium"/>
                <a:ea typeface="Google Sans Medium"/>
                <a:cs typeface="Google Sans Medium"/>
                <a:sym typeface="Google Sans Medium"/>
              </a:rPr>
              <a:t> Model Metrics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7638" y="2142907"/>
            <a:ext cx="650318" cy="7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2175" y="2181237"/>
            <a:ext cx="605853" cy="60511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4091475" y="3504000"/>
            <a:ext cx="327993" cy="653366"/>
          </a:xfrm>
          <a:custGeom>
            <a:rect b="b" l="l" r="r" t="t"/>
            <a:pathLst>
              <a:path extrusionOk="0" h="15688" w="11547">
                <a:moveTo>
                  <a:pt x="0" y="15688"/>
                </a:moveTo>
                <a:cubicBezTo>
                  <a:pt x="1868" y="15165"/>
                  <a:pt x="9861" y="15165"/>
                  <a:pt x="11206" y="12550"/>
                </a:cubicBezTo>
                <a:cubicBezTo>
                  <a:pt x="12551" y="9935"/>
                  <a:pt x="8591" y="2092"/>
                  <a:pt x="8068" y="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217" name="Google Shape;217;p28"/>
          <p:cNvSpPr/>
          <p:nvPr/>
        </p:nvSpPr>
        <p:spPr>
          <a:xfrm>
            <a:off x="2398050" y="1546400"/>
            <a:ext cx="6174600" cy="3283200"/>
          </a:xfrm>
          <a:prstGeom prst="rect">
            <a:avLst/>
          </a:prstGeom>
          <a:solidFill>
            <a:srgbClr val="FFFFFF">
              <a:alpha val="83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/>
          <p:nvPr/>
        </p:nvSpPr>
        <p:spPr>
          <a:xfrm>
            <a:off x="8023395" y="1826599"/>
            <a:ext cx="661200" cy="6612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 txBox="1"/>
          <p:nvPr>
            <p:ph type="title"/>
          </p:nvPr>
        </p:nvSpPr>
        <p:spPr>
          <a:xfrm>
            <a:off x="6048425" y="3815528"/>
            <a:ext cx="1739700" cy="96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ERROR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37972" l="0" r="0" t="0"/>
          <a:stretch/>
        </p:blipFill>
        <p:spPr>
          <a:xfrm>
            <a:off x="5247575" y="785000"/>
            <a:ext cx="3341401" cy="184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9"/>
          <p:cNvGrpSpPr/>
          <p:nvPr/>
        </p:nvGrpSpPr>
        <p:grpSpPr>
          <a:xfrm>
            <a:off x="5836925" y="2980588"/>
            <a:ext cx="2162700" cy="952500"/>
            <a:chOff x="3238500" y="3535475"/>
            <a:chExt cx="2162700" cy="952500"/>
          </a:xfrm>
        </p:grpSpPr>
        <p:sp>
          <p:nvSpPr>
            <p:cNvPr id="226" name="Google Shape;226;p29"/>
            <p:cNvSpPr/>
            <p:nvPr/>
          </p:nvSpPr>
          <p:spPr>
            <a:xfrm>
              <a:off x="3238500" y="3552275"/>
              <a:ext cx="2162700" cy="91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9"/>
            <p:cNvSpPr txBox="1"/>
            <p:nvPr/>
          </p:nvSpPr>
          <p:spPr>
            <a:xfrm rot="-5400000">
              <a:off x="3053550" y="3720425"/>
              <a:ext cx="952500" cy="5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REAL</a:t>
              </a:r>
              <a:endParaRPr b="1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344500" y="1718700"/>
            <a:ext cx="3114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Did </a:t>
            </a:r>
            <a:r>
              <a:rPr b="1" lang="en" sz="2300">
                <a:solidFill>
                  <a:schemeClr val="accent2"/>
                </a:solidFill>
              </a:rPr>
              <a:t>NOT</a:t>
            </a:r>
            <a:r>
              <a:rPr lang="en" sz="2300"/>
              <a:t> say keyword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but device </a:t>
            </a:r>
            <a:r>
              <a:rPr b="1" lang="en" sz="2300">
                <a:solidFill>
                  <a:schemeClr val="accent3"/>
                </a:solidFill>
              </a:rPr>
              <a:t>DOES</a:t>
            </a:r>
            <a:r>
              <a:rPr lang="en" sz="2300"/>
              <a:t> trigger</a:t>
            </a:r>
            <a:endParaRPr sz="2300"/>
          </a:p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False Positive</a:t>
            </a:r>
            <a:endParaRPr b="1"/>
          </a:p>
        </p:txBody>
      </p:sp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b="83875" l="84885" r="0" t="0"/>
          <a:stretch/>
        </p:blipFill>
        <p:spPr>
          <a:xfrm>
            <a:off x="6719396" y="3227800"/>
            <a:ext cx="575735" cy="54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